
<file path=[Content_Types].xml><?xml version="1.0" encoding="utf-8"?>
<Types xmlns="http://schemas.openxmlformats.org/package/2006/content-types">
  <Default Extension="jpg" ContentType="image/jpeg"/>
  <Default Extension="xml" ContentType="application/xml"/>
  <Default Extension="jpeg" ContentType="image/jpeg"/>
  <Default Extension="xlsx" ContentType="application/vnd.openxmlformats-officedocument.spreadsheetml.sheet"/>
  <Default Extension="mov" ContentType="video/unknown"/>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heme/themeOverride1.xml" ContentType="application/vnd.openxmlformats-officedocument.themeOverride+xml"/>
  <Override PartName="/ppt/charts/chart12.xml" ContentType="application/vnd.openxmlformats-officedocument.drawingml.chart+xml"/>
  <Override PartName="/ppt/theme/themeOverride2.xml" ContentType="application/vnd.openxmlformats-officedocument.themeOverride+xml"/>
  <Override PartName="/ppt/charts/chart13.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charts/chart1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5.xml" ContentType="application/vnd.openxmlformats-officedocument.drawingml.chart+xml"/>
  <Override PartName="/ppt/notesSlides/notesSlide17.xml" ContentType="application/vnd.openxmlformats-officedocument.presentationml.notesSlide+xml"/>
  <Override PartName="/ppt/charts/chart16.xml" ContentType="application/vnd.openxmlformats-officedocument.drawingml.chart+xml"/>
  <Override PartName="/ppt/notesSlides/notesSlide18.xml" ContentType="application/vnd.openxmlformats-officedocument.presentationml.notesSlide+xml"/>
  <Override PartName="/ppt/charts/chart17.xml" ContentType="application/vnd.openxmlformats-officedocument.drawingml.chart+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5"/>
  </p:notesMasterIdLst>
  <p:sldIdLst>
    <p:sldId id="256" r:id="rId2"/>
    <p:sldId id="293" r:id="rId3"/>
    <p:sldId id="301" r:id="rId4"/>
    <p:sldId id="257" r:id="rId5"/>
    <p:sldId id="313" r:id="rId6"/>
    <p:sldId id="261" r:id="rId7"/>
    <p:sldId id="294" r:id="rId8"/>
    <p:sldId id="302" r:id="rId9"/>
    <p:sldId id="298" r:id="rId10"/>
    <p:sldId id="273" r:id="rId11"/>
    <p:sldId id="296" r:id="rId12"/>
    <p:sldId id="297" r:id="rId13"/>
    <p:sldId id="314" r:id="rId14"/>
    <p:sldId id="295" r:id="rId15"/>
    <p:sldId id="300" r:id="rId16"/>
    <p:sldId id="299" r:id="rId17"/>
    <p:sldId id="292" r:id="rId18"/>
    <p:sldId id="289" r:id="rId19"/>
    <p:sldId id="282" r:id="rId20"/>
    <p:sldId id="303" r:id="rId21"/>
    <p:sldId id="305" r:id="rId22"/>
    <p:sldId id="304" r:id="rId23"/>
    <p:sldId id="307" r:id="rId24"/>
    <p:sldId id="290" r:id="rId25"/>
    <p:sldId id="306" r:id="rId26"/>
    <p:sldId id="309" r:id="rId27"/>
    <p:sldId id="317" r:id="rId28"/>
    <p:sldId id="318" r:id="rId29"/>
    <p:sldId id="287" r:id="rId30"/>
    <p:sldId id="316" r:id="rId31"/>
    <p:sldId id="310" r:id="rId32"/>
    <p:sldId id="269" r:id="rId33"/>
    <p:sldId id="270" r:id="rId34"/>
    <p:sldId id="311" r:id="rId35"/>
    <p:sldId id="312" r:id="rId36"/>
    <p:sldId id="315" r:id="rId37"/>
    <p:sldId id="268" r:id="rId38"/>
    <p:sldId id="259" r:id="rId39"/>
    <p:sldId id="280" r:id="rId40"/>
    <p:sldId id="283" r:id="rId41"/>
    <p:sldId id="288" r:id="rId42"/>
    <p:sldId id="285" r:id="rId43"/>
    <p:sldId id="291" r:id="rId44"/>
    <p:sldId id="284" r:id="rId45"/>
    <p:sldId id="308" r:id="rId46"/>
    <p:sldId id="264" r:id="rId47"/>
    <p:sldId id="265" r:id="rId48"/>
    <p:sldId id="266" r:id="rId49"/>
    <p:sldId id="271" r:id="rId50"/>
    <p:sldId id="260" r:id="rId51"/>
    <p:sldId id="276" r:id="rId52"/>
    <p:sldId id="262" r:id="rId53"/>
    <p:sldId id="26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51" autoAdjust="0"/>
  </p:normalViewPr>
  <p:slideViewPr>
    <p:cSldViewPr snapToGrid="0" snapToObjects="1">
      <p:cViewPr varScale="1">
        <p:scale>
          <a:sx n="82" d="100"/>
          <a:sy n="82" d="100"/>
        </p:scale>
        <p:origin x="-189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60" Type="http://schemas.openxmlformats.org/officeDocument/2006/relationships/tableStyles" Target="tableStyle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viewProps" Target="view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esProps" Target="presProps.xml"/><Relationship Id="rId59" Type="http://schemas.openxmlformats.org/officeDocument/2006/relationships/theme" Target="theme/theme1.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notesMaster" Target="notesMasters/notesMaster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printerSettings" Target="printerSettings/printerSettings1.bin"/><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Tabelle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Tabelle10.xlsx"/></Relationships>
</file>

<file path=ppt/charts/_rels/chart11.xml.rels><?xml version="1.0" encoding="UTF-8" standalone="yes"?>
<Relationships xmlns="http://schemas.openxmlformats.org/package/2006/relationships"><Relationship Id="rId2" Type="http://schemas.openxmlformats.org/officeDocument/2006/relationships/oleObject" Target="Macintosh%20HD:Users:bettinawolnerhanssen:Desktop:Estes:Statistik_FMH.xlsx" TargetMode="External"/><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2" Type="http://schemas.openxmlformats.org/officeDocument/2006/relationships/oleObject" Target="Macintosh%20HD:Users:bettinawolnerhanssen:Desktop:FJC:Frauen%20und%20Chirurgie:Statistik_FMH.xlsx" TargetMode="External"/><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2" Type="http://schemas.openxmlformats.org/officeDocument/2006/relationships/oleObject" Target="Macintosh%20HD:Users:bettinawolnerhanssen:Desktop:FJC:Frauen%20und%20Chirurgie:Statistik_FMH.xlsx" TargetMode="External"/><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Tabelle11.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Tabelle12.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Tabelle13.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Tabelle14.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Tabelle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Tabelle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Tabelle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Tabelle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Tabelle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Tabelle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Tabelle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Tabelle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Tabelle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Specialty</c:v>
                </c:pt>
              </c:strCache>
            </c:strRef>
          </c:tx>
          <c:dLbls>
            <c:dLbl>
              <c:idx val="0"/>
              <c:layout>
                <c:manualLayout>
                  <c:x val="-0.203503553718755"/>
                  <c:y val="-0.231931269740998"/>
                </c:manualLayout>
              </c:layout>
              <c:spPr/>
              <c:txPr>
                <a:bodyPr/>
                <a:lstStyle/>
                <a:p>
                  <a:pPr>
                    <a:defRPr sz="3000" b="1">
                      <a:solidFill>
                        <a:schemeClr val="bg1"/>
                      </a:solidFill>
                    </a:defRPr>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Blatt1!$A$2:$A$4</c:f>
              <c:strCache>
                <c:ptCount val="3"/>
                <c:pt idx="0">
                  <c:v>Yes</c:v>
                </c:pt>
                <c:pt idx="1">
                  <c:v>No</c:v>
                </c:pt>
                <c:pt idx="2">
                  <c:v>I don't know</c:v>
                </c:pt>
              </c:strCache>
            </c:strRef>
          </c:cat>
          <c:val>
            <c:numRef>
              <c:f>Blatt1!$B$2:$B$4</c:f>
              <c:numCache>
                <c:formatCode>General</c:formatCode>
                <c:ptCount val="3"/>
                <c:pt idx="0">
                  <c:v>66.0</c:v>
                </c:pt>
                <c:pt idx="1">
                  <c:v>10.0</c:v>
                </c:pt>
                <c:pt idx="2">
                  <c:v>12.0</c:v>
                </c:pt>
              </c:numCache>
            </c:numRef>
          </c:val>
        </c:ser>
        <c:dLbls>
          <c:showLegendKey val="0"/>
          <c:showVal val="0"/>
          <c:showCatName val="0"/>
          <c:showSerName val="0"/>
          <c:showPercent val="1"/>
          <c:showBubbleSize val="0"/>
          <c:showLeaderLines val="1"/>
        </c:dLbls>
      </c:pie3DChart>
    </c:plotArea>
    <c:legend>
      <c:legendPos val="r"/>
      <c:legendEntry>
        <c:idx val="0"/>
        <c:txPr>
          <a:bodyPr/>
          <a:lstStyle/>
          <a:p>
            <a:pPr>
              <a:defRPr b="1"/>
            </a:pPr>
            <a:endParaRPr lang="de-DE"/>
          </a:p>
        </c:txPr>
      </c:legendEntry>
      <c:layout/>
      <c:overlay val="0"/>
    </c:legend>
    <c:plotVisOnly val="1"/>
    <c:dispBlanksAs val="gap"/>
    <c:showDLblsOverMax val="0"/>
  </c:chart>
  <c:spPr>
    <a:solidFill>
      <a:schemeClr val="bg1"/>
    </a:solidFill>
  </c:spPr>
  <c:txPr>
    <a:bodyPr/>
    <a:lstStyle/>
    <a:p>
      <a:pPr>
        <a:defRPr sz="1800"/>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0666486828035384"/>
          <c:y val="0.185932461790601"/>
          <c:w val="0.612095727617381"/>
          <c:h val="0.812073788924039"/>
        </c:manualLayout>
      </c:layout>
      <c:pie3DChart>
        <c:varyColors val="1"/>
        <c:ser>
          <c:idx val="0"/>
          <c:order val="0"/>
          <c:tx>
            <c:strRef>
              <c:f>Blatt1!$B$1</c:f>
              <c:strCache>
                <c:ptCount val="1"/>
                <c:pt idx="0">
                  <c:v>Umsätze</c:v>
                </c:pt>
              </c:strCache>
            </c:strRef>
          </c:tx>
          <c:dLbls>
            <c:dLbl>
              <c:idx val="3"/>
              <c:layout>
                <c:manualLayout>
                  <c:x val="-0.00942779721979197"/>
                  <c:y val="-0.237703815222777"/>
                </c:manualLayout>
              </c:layout>
              <c:spPr/>
              <c:txPr>
                <a:bodyPr/>
                <a:lstStyle/>
                <a:p>
                  <a:pPr>
                    <a:defRPr sz="3000" b="1"/>
                  </a:pPr>
                  <a:endParaRPr lang="de-DE"/>
                </a:p>
              </c:txPr>
              <c:showLegendKey val="0"/>
              <c:showVal val="0"/>
              <c:showCatName val="0"/>
              <c:showSerName val="0"/>
              <c:showPercent val="1"/>
              <c:showBubbleSize val="0"/>
            </c:dLbl>
            <c:dLbl>
              <c:idx val="5"/>
              <c:layout>
                <c:manualLayout>
                  <c:x val="0.151756707494896"/>
                  <c:y val="0.0700985249838015"/>
                </c:manualLayout>
              </c:layout>
              <c:spPr/>
              <c:txPr>
                <a:bodyPr/>
                <a:lstStyle/>
                <a:p>
                  <a:pPr algn="ctr">
                    <a:defRPr sz="3600" b="1"/>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Blatt1!$A$2:$A$7</c:f>
              <c:strCache>
                <c:ptCount val="6"/>
                <c:pt idx="0">
                  <c:v>Surgical Oncology</c:v>
                </c:pt>
                <c:pt idx="1">
                  <c:v>Transplant</c:v>
                </c:pt>
                <c:pt idx="2">
                  <c:v>HPB</c:v>
                </c:pt>
                <c:pt idx="3">
                  <c:v>Colorectal</c:v>
                </c:pt>
                <c:pt idx="4">
                  <c:v>UGI</c:v>
                </c:pt>
                <c:pt idx="5">
                  <c:v>Don't know</c:v>
                </c:pt>
              </c:strCache>
            </c:strRef>
          </c:cat>
          <c:val>
            <c:numRef>
              <c:f>Blatt1!$B$2:$B$7</c:f>
              <c:numCache>
                <c:formatCode>General</c:formatCode>
                <c:ptCount val="6"/>
                <c:pt idx="0">
                  <c:v>17.0</c:v>
                </c:pt>
                <c:pt idx="1">
                  <c:v>4.0</c:v>
                </c:pt>
                <c:pt idx="2">
                  <c:v>15.0</c:v>
                </c:pt>
                <c:pt idx="3">
                  <c:v>27.0</c:v>
                </c:pt>
                <c:pt idx="4">
                  <c:v>8.0</c:v>
                </c:pt>
                <c:pt idx="5">
                  <c:v>29.0</c:v>
                </c:pt>
              </c:numCache>
            </c:numRef>
          </c:val>
        </c:ser>
        <c:dLbls>
          <c:showLegendKey val="0"/>
          <c:showVal val="0"/>
          <c:showCatName val="0"/>
          <c:showSerName val="0"/>
          <c:showPercent val="1"/>
          <c:showBubbleSize val="0"/>
          <c:showLeaderLines val="1"/>
        </c:dLbls>
      </c:pie3DChart>
    </c:plotArea>
    <c:legend>
      <c:legendPos val="r"/>
      <c:legendEntry>
        <c:idx val="3"/>
        <c:txPr>
          <a:bodyPr/>
          <a:lstStyle/>
          <a:p>
            <a:pPr>
              <a:defRPr b="1"/>
            </a:pPr>
            <a:endParaRPr lang="de-DE"/>
          </a:p>
        </c:txPr>
      </c:legendEntry>
      <c:legendEntry>
        <c:idx val="5"/>
        <c:txPr>
          <a:bodyPr/>
          <a:lstStyle/>
          <a:p>
            <a:pPr>
              <a:defRPr sz="2000" b="1"/>
            </a:pPr>
            <a:endParaRPr lang="de-DE"/>
          </a:p>
        </c:txPr>
      </c:legendEntry>
      <c:layout>
        <c:manualLayout>
          <c:xMode val="edge"/>
          <c:yMode val="edge"/>
          <c:x val="0.72687457470594"/>
          <c:y val="0.322750695582574"/>
          <c:w val="0.242261227763196"/>
          <c:h val="0.431946487784427"/>
        </c:manualLayout>
      </c:layout>
      <c:overlay val="0"/>
    </c:legend>
    <c:plotVisOnly val="1"/>
    <c:dispBlanksAs val="gap"/>
    <c:showDLblsOverMax val="0"/>
  </c:chart>
  <c:txPr>
    <a:bodyPr/>
    <a:lstStyle/>
    <a:p>
      <a:pPr>
        <a:defRPr sz="1800"/>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844792213473316"/>
          <c:y val="0.025"/>
          <c:w val="0.831091426071741"/>
          <c:h val="0.861350721784777"/>
        </c:manualLayout>
      </c:layout>
      <c:scatterChart>
        <c:scatterStyle val="smoothMarker"/>
        <c:varyColors val="0"/>
        <c:ser>
          <c:idx val="0"/>
          <c:order val="0"/>
          <c:tx>
            <c:strRef>
              <c:f>Studium!$B$57</c:f>
              <c:strCache>
                <c:ptCount val="1"/>
                <c:pt idx="0">
                  <c:v>female</c:v>
                </c:pt>
              </c:strCache>
            </c:strRef>
          </c:tx>
          <c:spPr>
            <a:ln>
              <a:solidFill>
                <a:srgbClr val="C0504D"/>
              </a:solidFill>
            </a:ln>
          </c:spPr>
          <c:marker>
            <c:symbol val="square"/>
            <c:size val="7"/>
            <c:spPr>
              <a:solidFill>
                <a:srgbClr val="FF0000"/>
              </a:solidFill>
              <a:ln>
                <a:solidFill>
                  <a:srgbClr val="C0504D"/>
                </a:solidFill>
              </a:ln>
            </c:spPr>
          </c:marker>
          <c:xVal>
            <c:numRef>
              <c:f>Studium!$A$58:$A$63</c:f>
              <c:numCache>
                <c:formatCode>General</c:formatCode>
                <c:ptCount val="6"/>
                <c:pt idx="0">
                  <c:v>1986.0</c:v>
                </c:pt>
                <c:pt idx="1">
                  <c:v>1991.0</c:v>
                </c:pt>
                <c:pt idx="2">
                  <c:v>1996.0</c:v>
                </c:pt>
                <c:pt idx="3">
                  <c:v>2001.0</c:v>
                </c:pt>
                <c:pt idx="4">
                  <c:v>2006.0</c:v>
                </c:pt>
                <c:pt idx="5">
                  <c:v>2011.0</c:v>
                </c:pt>
              </c:numCache>
            </c:numRef>
          </c:xVal>
          <c:yVal>
            <c:numRef>
              <c:f>Studium!$B$58:$B$63</c:f>
              <c:numCache>
                <c:formatCode>0.0</c:formatCode>
                <c:ptCount val="6"/>
                <c:pt idx="0">
                  <c:v>37.31425426527175</c:v>
                </c:pt>
                <c:pt idx="1">
                  <c:v>43.04113003739094</c:v>
                </c:pt>
                <c:pt idx="2">
                  <c:v>46.96774193548387</c:v>
                </c:pt>
                <c:pt idx="3">
                  <c:v>52.31074567621197</c:v>
                </c:pt>
                <c:pt idx="4">
                  <c:v>57.2700709614582</c:v>
                </c:pt>
                <c:pt idx="5" formatCode="General">
                  <c:v>57.29988052568697</c:v>
                </c:pt>
              </c:numCache>
            </c:numRef>
          </c:yVal>
          <c:smooth val="1"/>
        </c:ser>
        <c:ser>
          <c:idx val="1"/>
          <c:order val="1"/>
          <c:tx>
            <c:strRef>
              <c:f>Studium!$C$57</c:f>
              <c:strCache>
                <c:ptCount val="1"/>
                <c:pt idx="0">
                  <c:v>male</c:v>
                </c:pt>
              </c:strCache>
            </c:strRef>
          </c:tx>
          <c:spPr>
            <a:ln>
              <a:solidFill>
                <a:srgbClr val="1F497D"/>
              </a:solidFill>
            </a:ln>
          </c:spPr>
          <c:marker>
            <c:symbol val="square"/>
            <c:size val="7"/>
            <c:spPr>
              <a:solidFill>
                <a:srgbClr val="0000FF"/>
              </a:solidFill>
              <a:ln>
                <a:solidFill>
                  <a:srgbClr val="1F497D"/>
                </a:solidFill>
              </a:ln>
            </c:spPr>
          </c:marker>
          <c:xVal>
            <c:numRef>
              <c:f>Studium!$A$58:$A$63</c:f>
              <c:numCache>
                <c:formatCode>General</c:formatCode>
                <c:ptCount val="6"/>
                <c:pt idx="0">
                  <c:v>1986.0</c:v>
                </c:pt>
                <c:pt idx="1">
                  <c:v>1991.0</c:v>
                </c:pt>
                <c:pt idx="2">
                  <c:v>1996.0</c:v>
                </c:pt>
                <c:pt idx="3">
                  <c:v>2001.0</c:v>
                </c:pt>
                <c:pt idx="4">
                  <c:v>2006.0</c:v>
                </c:pt>
                <c:pt idx="5">
                  <c:v>2011.0</c:v>
                </c:pt>
              </c:numCache>
            </c:numRef>
          </c:xVal>
          <c:yVal>
            <c:numRef>
              <c:f>Studium!$C$58:$C$63</c:f>
              <c:numCache>
                <c:formatCode>0.0</c:formatCode>
                <c:ptCount val="6"/>
                <c:pt idx="0">
                  <c:v>62.68574573472757</c:v>
                </c:pt>
                <c:pt idx="1">
                  <c:v>56.95886996260904</c:v>
                </c:pt>
                <c:pt idx="2">
                  <c:v>53.03225806451613</c:v>
                </c:pt>
                <c:pt idx="3">
                  <c:v>47.68925432378792</c:v>
                </c:pt>
                <c:pt idx="4">
                  <c:v>42.7299290385418</c:v>
                </c:pt>
                <c:pt idx="5">
                  <c:v>42.70011947431303</c:v>
                </c:pt>
              </c:numCache>
            </c:numRef>
          </c:yVal>
          <c:smooth val="1"/>
        </c:ser>
        <c:dLbls>
          <c:showLegendKey val="0"/>
          <c:showVal val="0"/>
          <c:showCatName val="0"/>
          <c:showSerName val="0"/>
          <c:showPercent val="0"/>
          <c:showBubbleSize val="0"/>
        </c:dLbls>
        <c:axId val="625921288"/>
        <c:axId val="625926392"/>
      </c:scatterChart>
      <c:valAx>
        <c:axId val="625921288"/>
        <c:scaling>
          <c:orientation val="minMax"/>
        </c:scaling>
        <c:delete val="0"/>
        <c:axPos val="b"/>
        <c:numFmt formatCode="General" sourceLinked="1"/>
        <c:majorTickMark val="out"/>
        <c:minorTickMark val="none"/>
        <c:tickLblPos val="nextTo"/>
        <c:spPr>
          <a:ln>
            <a:solidFill>
              <a:schemeClr val="tx1"/>
            </a:solidFill>
          </a:ln>
        </c:spPr>
        <c:crossAx val="625926392"/>
        <c:crosses val="autoZero"/>
        <c:crossBetween val="midCat"/>
      </c:valAx>
      <c:valAx>
        <c:axId val="625926392"/>
        <c:scaling>
          <c:orientation val="minMax"/>
          <c:max val="80.0"/>
          <c:min val="20.0"/>
        </c:scaling>
        <c:delete val="0"/>
        <c:axPos val="l"/>
        <c:majorGridlines/>
        <c:numFmt formatCode="0" sourceLinked="0"/>
        <c:majorTickMark val="out"/>
        <c:minorTickMark val="none"/>
        <c:tickLblPos val="nextTo"/>
        <c:spPr>
          <a:ln>
            <a:solidFill>
              <a:schemeClr val="tx1"/>
            </a:solidFill>
          </a:ln>
        </c:spPr>
        <c:crossAx val="625921288"/>
        <c:crosses val="autoZero"/>
        <c:crossBetween val="midCat"/>
      </c:valAx>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Tabelle1!$B$49</c:f>
              <c:strCache>
                <c:ptCount val="1"/>
                <c:pt idx="0">
                  <c:v>Females</c:v>
                </c:pt>
              </c:strCache>
            </c:strRef>
          </c:tx>
          <c:spPr>
            <a:solidFill>
              <a:srgbClr val="C0504D">
                <a:alpha val="80000"/>
              </a:srgbClr>
            </a:solidFill>
            <a:ln>
              <a:solidFill>
                <a:schemeClr val="tx1"/>
              </a:solidFill>
            </a:ln>
            <a:effectLst/>
          </c:spPr>
          <c:invertIfNegative val="0"/>
          <c:cat>
            <c:numRef>
              <c:f>Tabelle1!$A$50:$A$60</c:f>
              <c:numCache>
                <c:formatCode>General</c:formatCode>
                <c:ptCount val="11"/>
                <c:pt idx="0">
                  <c:v>2001.0</c:v>
                </c:pt>
                <c:pt idx="1">
                  <c:v>2002.0</c:v>
                </c:pt>
                <c:pt idx="2">
                  <c:v>2003.0</c:v>
                </c:pt>
                <c:pt idx="3">
                  <c:v>2004.0</c:v>
                </c:pt>
                <c:pt idx="4">
                  <c:v>2005.0</c:v>
                </c:pt>
                <c:pt idx="5">
                  <c:v>2006.0</c:v>
                </c:pt>
                <c:pt idx="6">
                  <c:v>2007.0</c:v>
                </c:pt>
                <c:pt idx="7">
                  <c:v>2008.0</c:v>
                </c:pt>
                <c:pt idx="8">
                  <c:v>2009.0</c:v>
                </c:pt>
                <c:pt idx="9">
                  <c:v>2010.0</c:v>
                </c:pt>
                <c:pt idx="10">
                  <c:v>2011.0</c:v>
                </c:pt>
              </c:numCache>
            </c:numRef>
          </c:cat>
          <c:val>
            <c:numRef>
              <c:f>Tabelle1!$B$50:$B$60</c:f>
              <c:numCache>
                <c:formatCode>General</c:formatCode>
                <c:ptCount val="11"/>
                <c:pt idx="0">
                  <c:v>32.0</c:v>
                </c:pt>
                <c:pt idx="1">
                  <c:v>37.0</c:v>
                </c:pt>
                <c:pt idx="2">
                  <c:v>40.0</c:v>
                </c:pt>
                <c:pt idx="3">
                  <c:v>39.0</c:v>
                </c:pt>
                <c:pt idx="4">
                  <c:v>39.0</c:v>
                </c:pt>
                <c:pt idx="5">
                  <c:v>41.0</c:v>
                </c:pt>
                <c:pt idx="6">
                  <c:v>44.0</c:v>
                </c:pt>
                <c:pt idx="7">
                  <c:v>49.4</c:v>
                </c:pt>
                <c:pt idx="8">
                  <c:v>46.4</c:v>
                </c:pt>
                <c:pt idx="9">
                  <c:v>47.0</c:v>
                </c:pt>
                <c:pt idx="10">
                  <c:v>47.8</c:v>
                </c:pt>
              </c:numCache>
            </c:numRef>
          </c:val>
        </c:ser>
        <c:ser>
          <c:idx val="1"/>
          <c:order val="1"/>
          <c:tx>
            <c:strRef>
              <c:f>Tabelle1!$C$49</c:f>
              <c:strCache>
                <c:ptCount val="1"/>
                <c:pt idx="0">
                  <c:v>Males</c:v>
                </c:pt>
              </c:strCache>
            </c:strRef>
          </c:tx>
          <c:spPr>
            <a:solidFill>
              <a:srgbClr val="1F497D">
                <a:alpha val="90000"/>
              </a:srgbClr>
            </a:solidFill>
            <a:ln>
              <a:solidFill>
                <a:schemeClr val="tx1"/>
              </a:solidFill>
            </a:ln>
          </c:spPr>
          <c:invertIfNegative val="0"/>
          <c:cat>
            <c:numRef>
              <c:f>Tabelle1!$A$50:$A$60</c:f>
              <c:numCache>
                <c:formatCode>General</c:formatCode>
                <c:ptCount val="11"/>
                <c:pt idx="0">
                  <c:v>2001.0</c:v>
                </c:pt>
                <c:pt idx="1">
                  <c:v>2002.0</c:v>
                </c:pt>
                <c:pt idx="2">
                  <c:v>2003.0</c:v>
                </c:pt>
                <c:pt idx="3">
                  <c:v>2004.0</c:v>
                </c:pt>
                <c:pt idx="4">
                  <c:v>2005.0</c:v>
                </c:pt>
                <c:pt idx="5">
                  <c:v>2006.0</c:v>
                </c:pt>
                <c:pt idx="6">
                  <c:v>2007.0</c:v>
                </c:pt>
                <c:pt idx="7">
                  <c:v>2008.0</c:v>
                </c:pt>
                <c:pt idx="8">
                  <c:v>2009.0</c:v>
                </c:pt>
                <c:pt idx="9">
                  <c:v>2010.0</c:v>
                </c:pt>
                <c:pt idx="10">
                  <c:v>2011.0</c:v>
                </c:pt>
              </c:numCache>
            </c:numRef>
          </c:cat>
          <c:val>
            <c:numRef>
              <c:f>Tabelle1!$C$50:$C$60</c:f>
              <c:numCache>
                <c:formatCode>General</c:formatCode>
                <c:ptCount val="11"/>
                <c:pt idx="0">
                  <c:v>68.0</c:v>
                </c:pt>
                <c:pt idx="1">
                  <c:v>63.0</c:v>
                </c:pt>
                <c:pt idx="2">
                  <c:v>60.0</c:v>
                </c:pt>
                <c:pt idx="3">
                  <c:v>61.0</c:v>
                </c:pt>
                <c:pt idx="4">
                  <c:v>61.0</c:v>
                </c:pt>
                <c:pt idx="5">
                  <c:v>59.0</c:v>
                </c:pt>
                <c:pt idx="6">
                  <c:v>56.0</c:v>
                </c:pt>
                <c:pt idx="7">
                  <c:v>50.6</c:v>
                </c:pt>
                <c:pt idx="8">
                  <c:v>53.6</c:v>
                </c:pt>
                <c:pt idx="9">
                  <c:v>53.0</c:v>
                </c:pt>
                <c:pt idx="10">
                  <c:v>52.2</c:v>
                </c:pt>
              </c:numCache>
            </c:numRef>
          </c:val>
        </c:ser>
        <c:dLbls>
          <c:showLegendKey val="0"/>
          <c:showVal val="0"/>
          <c:showCatName val="0"/>
          <c:showSerName val="0"/>
          <c:showPercent val="0"/>
          <c:showBubbleSize val="0"/>
        </c:dLbls>
        <c:gapWidth val="15"/>
        <c:overlap val="100"/>
        <c:axId val="637581992"/>
        <c:axId val="637585288"/>
      </c:barChart>
      <c:catAx>
        <c:axId val="637581992"/>
        <c:scaling>
          <c:orientation val="minMax"/>
        </c:scaling>
        <c:delete val="0"/>
        <c:axPos val="b"/>
        <c:numFmt formatCode="General" sourceLinked="1"/>
        <c:majorTickMark val="out"/>
        <c:minorTickMark val="none"/>
        <c:tickLblPos val="nextTo"/>
        <c:spPr>
          <a:ln>
            <a:solidFill>
              <a:schemeClr val="tx1"/>
            </a:solidFill>
          </a:ln>
        </c:spPr>
        <c:txPr>
          <a:bodyPr rot="-5400000" vert="horz"/>
          <a:lstStyle/>
          <a:p>
            <a:pPr>
              <a:defRPr/>
            </a:pPr>
            <a:endParaRPr lang="de-DE"/>
          </a:p>
        </c:txPr>
        <c:crossAx val="637585288"/>
        <c:crosses val="autoZero"/>
        <c:auto val="1"/>
        <c:lblAlgn val="ctr"/>
        <c:lblOffset val="100"/>
        <c:noMultiLvlLbl val="0"/>
      </c:catAx>
      <c:valAx>
        <c:axId val="637585288"/>
        <c:scaling>
          <c:orientation val="minMax"/>
          <c:max val="100.0"/>
        </c:scaling>
        <c:delete val="0"/>
        <c:axPos val="l"/>
        <c:numFmt formatCode="General" sourceLinked="1"/>
        <c:majorTickMark val="out"/>
        <c:minorTickMark val="none"/>
        <c:tickLblPos val="nextTo"/>
        <c:spPr>
          <a:ln>
            <a:solidFill>
              <a:schemeClr val="tx1"/>
            </a:solidFill>
          </a:ln>
        </c:spPr>
        <c:crossAx val="637581992"/>
        <c:crosses val="autoZero"/>
        <c:crossBetween val="between"/>
        <c:minorUnit val="5.0"/>
      </c:valAx>
    </c:plotArea>
    <c:legend>
      <c:legendPos val="r"/>
      <c:layout/>
      <c:overlay val="0"/>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57025752215755"/>
          <c:y val="0.103508771929825"/>
          <c:w val="0.751572140438967"/>
          <c:h val="0.757403405969603"/>
        </c:manualLayout>
      </c:layout>
      <c:barChart>
        <c:barDir val="col"/>
        <c:grouping val="stacked"/>
        <c:varyColors val="0"/>
        <c:ser>
          <c:idx val="0"/>
          <c:order val="0"/>
          <c:tx>
            <c:strRef>
              <c:f>Tabelle1!$B$29</c:f>
              <c:strCache>
                <c:ptCount val="1"/>
                <c:pt idx="0">
                  <c:v>Females</c:v>
                </c:pt>
              </c:strCache>
            </c:strRef>
          </c:tx>
          <c:spPr>
            <a:solidFill>
              <a:srgbClr val="C0504D">
                <a:alpha val="80000"/>
              </a:srgbClr>
            </a:solidFill>
            <a:ln>
              <a:solidFill>
                <a:schemeClr val="tx1"/>
              </a:solidFill>
            </a:ln>
          </c:spPr>
          <c:invertIfNegative val="0"/>
          <c:cat>
            <c:numRef>
              <c:f>Tabelle1!$A$30:$A$41</c:f>
              <c:numCache>
                <c:formatCode>General</c:formatCode>
                <c:ptCount val="12"/>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numCache>
            </c:numRef>
          </c:cat>
          <c:val>
            <c:numRef>
              <c:f>Tabelle1!$B$30:$B$41</c:f>
              <c:numCache>
                <c:formatCode>General</c:formatCode>
                <c:ptCount val="12"/>
                <c:pt idx="0">
                  <c:v>13.0</c:v>
                </c:pt>
                <c:pt idx="1">
                  <c:v>16.0</c:v>
                </c:pt>
                <c:pt idx="2">
                  <c:v>19.0</c:v>
                </c:pt>
                <c:pt idx="3">
                  <c:v>12.0</c:v>
                </c:pt>
                <c:pt idx="4">
                  <c:v>28.0</c:v>
                </c:pt>
                <c:pt idx="5">
                  <c:v>17.0</c:v>
                </c:pt>
                <c:pt idx="6">
                  <c:v>19.0</c:v>
                </c:pt>
                <c:pt idx="7">
                  <c:v>24.0</c:v>
                </c:pt>
                <c:pt idx="8">
                  <c:v>13.2</c:v>
                </c:pt>
                <c:pt idx="9">
                  <c:v>29.6</c:v>
                </c:pt>
                <c:pt idx="10">
                  <c:v>47.7</c:v>
                </c:pt>
                <c:pt idx="11">
                  <c:v>29.4</c:v>
                </c:pt>
              </c:numCache>
            </c:numRef>
          </c:val>
        </c:ser>
        <c:ser>
          <c:idx val="1"/>
          <c:order val="1"/>
          <c:tx>
            <c:strRef>
              <c:f>Tabelle1!$C$29</c:f>
              <c:strCache>
                <c:ptCount val="1"/>
                <c:pt idx="0">
                  <c:v>Males</c:v>
                </c:pt>
              </c:strCache>
            </c:strRef>
          </c:tx>
          <c:spPr>
            <a:solidFill>
              <a:srgbClr val="1F497D">
                <a:alpha val="90000"/>
              </a:srgbClr>
            </a:solidFill>
            <a:ln>
              <a:solidFill>
                <a:schemeClr val="tx1"/>
              </a:solidFill>
            </a:ln>
            <a:effectLst/>
          </c:spPr>
          <c:invertIfNegative val="0"/>
          <c:cat>
            <c:numRef>
              <c:f>Tabelle1!$A$30:$A$41</c:f>
              <c:numCache>
                <c:formatCode>General</c:formatCode>
                <c:ptCount val="12"/>
                <c:pt idx="0">
                  <c:v>2000.0</c:v>
                </c:pt>
                <c:pt idx="1">
                  <c:v>2001.0</c:v>
                </c:pt>
                <c:pt idx="2">
                  <c:v>2002.0</c:v>
                </c:pt>
                <c:pt idx="3">
                  <c:v>2003.0</c:v>
                </c:pt>
                <c:pt idx="4">
                  <c:v>2004.0</c:v>
                </c:pt>
                <c:pt idx="5">
                  <c:v>2005.0</c:v>
                </c:pt>
                <c:pt idx="6">
                  <c:v>2006.0</c:v>
                </c:pt>
                <c:pt idx="7">
                  <c:v>2007.0</c:v>
                </c:pt>
                <c:pt idx="8">
                  <c:v>2008.0</c:v>
                </c:pt>
                <c:pt idx="9">
                  <c:v>2009.0</c:v>
                </c:pt>
                <c:pt idx="10">
                  <c:v>2010.0</c:v>
                </c:pt>
                <c:pt idx="11">
                  <c:v>2011.0</c:v>
                </c:pt>
              </c:numCache>
            </c:numRef>
          </c:cat>
          <c:val>
            <c:numRef>
              <c:f>Tabelle1!$C$30:$C$41</c:f>
              <c:numCache>
                <c:formatCode>General</c:formatCode>
                <c:ptCount val="12"/>
                <c:pt idx="0">
                  <c:v>87.0</c:v>
                </c:pt>
                <c:pt idx="1">
                  <c:v>84.0</c:v>
                </c:pt>
                <c:pt idx="2">
                  <c:v>81.0</c:v>
                </c:pt>
                <c:pt idx="3">
                  <c:v>88.0</c:v>
                </c:pt>
                <c:pt idx="4">
                  <c:v>72.0</c:v>
                </c:pt>
                <c:pt idx="5">
                  <c:v>83.0</c:v>
                </c:pt>
                <c:pt idx="6">
                  <c:v>81.0</c:v>
                </c:pt>
                <c:pt idx="7">
                  <c:v>76.0</c:v>
                </c:pt>
                <c:pt idx="8">
                  <c:v>86.8</c:v>
                </c:pt>
                <c:pt idx="9">
                  <c:v>70.4</c:v>
                </c:pt>
                <c:pt idx="10">
                  <c:v>52.3</c:v>
                </c:pt>
                <c:pt idx="11">
                  <c:v>70.6</c:v>
                </c:pt>
              </c:numCache>
            </c:numRef>
          </c:val>
        </c:ser>
        <c:dLbls>
          <c:showLegendKey val="0"/>
          <c:showVal val="0"/>
          <c:showCatName val="0"/>
          <c:showSerName val="0"/>
          <c:showPercent val="0"/>
          <c:showBubbleSize val="0"/>
        </c:dLbls>
        <c:gapWidth val="15"/>
        <c:overlap val="100"/>
        <c:axId val="637622104"/>
        <c:axId val="637625448"/>
      </c:barChart>
      <c:catAx>
        <c:axId val="637622104"/>
        <c:scaling>
          <c:orientation val="minMax"/>
        </c:scaling>
        <c:delete val="0"/>
        <c:axPos val="b"/>
        <c:numFmt formatCode="General" sourceLinked="1"/>
        <c:majorTickMark val="out"/>
        <c:minorTickMark val="none"/>
        <c:tickLblPos val="nextTo"/>
        <c:spPr>
          <a:ln>
            <a:solidFill>
              <a:schemeClr val="tx1"/>
            </a:solidFill>
          </a:ln>
        </c:spPr>
        <c:txPr>
          <a:bodyPr rot="-5400000" vert="horz" anchor="ctr" anchorCtr="1"/>
          <a:lstStyle/>
          <a:p>
            <a:pPr>
              <a:defRPr/>
            </a:pPr>
            <a:endParaRPr lang="de-DE"/>
          </a:p>
        </c:txPr>
        <c:crossAx val="637625448"/>
        <c:crosses val="autoZero"/>
        <c:auto val="1"/>
        <c:lblAlgn val="ctr"/>
        <c:lblOffset val="100"/>
        <c:noMultiLvlLbl val="0"/>
      </c:catAx>
      <c:valAx>
        <c:axId val="637625448"/>
        <c:scaling>
          <c:orientation val="minMax"/>
          <c:max val="100.0"/>
        </c:scaling>
        <c:delete val="0"/>
        <c:axPos val="l"/>
        <c:numFmt formatCode="General" sourceLinked="1"/>
        <c:majorTickMark val="out"/>
        <c:minorTickMark val="none"/>
        <c:tickLblPos val="nextTo"/>
        <c:spPr>
          <a:ln>
            <a:solidFill>
              <a:schemeClr val="tx1"/>
            </a:solidFill>
          </a:ln>
        </c:spPr>
        <c:crossAx val="637622104"/>
        <c:crosses val="autoZero"/>
        <c:crossBetween val="between"/>
        <c:majorUnit val="20.0"/>
        <c:minorUnit val="5.0"/>
      </c:valAx>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06168586565568"/>
          <c:y val="0.192266554271124"/>
          <c:w val="0.754878851949062"/>
          <c:h val="0.716091304782633"/>
        </c:manualLayout>
      </c:layout>
      <c:pie3DChart>
        <c:varyColors val="1"/>
        <c:ser>
          <c:idx val="0"/>
          <c:order val="0"/>
          <c:tx>
            <c:strRef>
              <c:f>Blatt1!$B$1</c:f>
              <c:strCache>
                <c:ptCount val="1"/>
                <c:pt idx="0">
                  <c:v>Specialization &amp; Family</c:v>
                </c:pt>
              </c:strCache>
            </c:strRef>
          </c:tx>
          <c:dLbls>
            <c:dLbl>
              <c:idx val="0"/>
              <c:layout>
                <c:manualLayout>
                  <c:x val="-0.252909618936522"/>
                  <c:y val="-0.0135580700529257"/>
                </c:manualLayout>
              </c:layout>
              <c:spPr/>
              <c:txPr>
                <a:bodyPr/>
                <a:lstStyle/>
                <a:p>
                  <a:pPr>
                    <a:defRPr sz="3400" b="1">
                      <a:solidFill>
                        <a:srgbClr val="FFFFFF"/>
                      </a:solidFill>
                    </a:defRPr>
                  </a:pPr>
                  <a:endParaRPr lang="de-DE"/>
                </a:p>
              </c:txPr>
              <c:showLegendKey val="0"/>
              <c:showVal val="0"/>
              <c:showCatName val="0"/>
              <c:showSerName val="0"/>
              <c:showPercent val="1"/>
              <c:showBubbleSize val="0"/>
            </c:dLbl>
            <c:dLbl>
              <c:idx val="1"/>
              <c:layout>
                <c:manualLayout>
                  <c:x val="0.250849251482454"/>
                  <c:y val="-0.121676687982619"/>
                </c:manualLayout>
              </c:layout>
              <c:showLegendKey val="0"/>
              <c:showVal val="0"/>
              <c:showCatName val="0"/>
              <c:showSerName val="0"/>
              <c:showPercent val="1"/>
              <c:showBubbleSize val="0"/>
            </c:dLbl>
            <c:txPr>
              <a:bodyPr/>
              <a:lstStyle/>
              <a:p>
                <a:pPr>
                  <a:defRPr sz="3400"/>
                </a:pPr>
                <a:endParaRPr lang="de-DE"/>
              </a:p>
            </c:txPr>
            <c:showLegendKey val="0"/>
            <c:showVal val="0"/>
            <c:showCatName val="0"/>
            <c:showSerName val="0"/>
            <c:showPercent val="1"/>
            <c:showBubbleSize val="0"/>
            <c:showLeaderLines val="1"/>
          </c:dLbls>
          <c:cat>
            <c:strRef>
              <c:f>Blatt1!$A$2:$A$3</c:f>
              <c:strCache>
                <c:ptCount val="2"/>
                <c:pt idx="0">
                  <c:v>Yes</c:v>
                </c:pt>
                <c:pt idx="1">
                  <c:v>No</c:v>
                </c:pt>
              </c:strCache>
            </c:strRef>
          </c:cat>
          <c:val>
            <c:numRef>
              <c:f>Blatt1!$B$2:$B$3</c:f>
              <c:numCache>
                <c:formatCode>General</c:formatCode>
                <c:ptCount val="2"/>
                <c:pt idx="0">
                  <c:v>41.0</c:v>
                </c:pt>
                <c:pt idx="1">
                  <c:v>42.0</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873080222611062"/>
          <c:y val="0.392928437546006"/>
          <c:w val="0.079080271216098"/>
          <c:h val="0.162140585707253"/>
        </c:manualLayout>
      </c:layout>
      <c:overlay val="0"/>
    </c:legend>
    <c:plotVisOnly val="1"/>
    <c:dispBlanksAs val="gap"/>
    <c:showDLblsOverMax val="0"/>
  </c:chart>
  <c:txPr>
    <a:bodyPr/>
    <a:lstStyle/>
    <a:p>
      <a:pPr>
        <a:defRPr sz="1800"/>
      </a:pPr>
      <a:endParaRPr lang="de-D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de-DE" dirty="0" smtClean="0"/>
              <a:t>Total </a:t>
            </a:r>
            <a:r>
              <a:rPr lang="de-DE" dirty="0" err="1" smtClean="0"/>
              <a:t>Number</a:t>
            </a:r>
            <a:r>
              <a:rPr lang="de-DE" baseline="0" dirty="0" smtClean="0"/>
              <a:t> </a:t>
            </a:r>
            <a:r>
              <a:rPr lang="de-DE" baseline="0" dirty="0" err="1" smtClean="0"/>
              <a:t>of</a:t>
            </a:r>
            <a:r>
              <a:rPr lang="de-DE" baseline="0" dirty="0" smtClean="0"/>
              <a:t> </a:t>
            </a:r>
            <a:r>
              <a:rPr lang="de-DE" baseline="0" dirty="0" err="1" smtClean="0"/>
              <a:t>Positions</a:t>
            </a:r>
            <a:r>
              <a:rPr lang="de-DE" dirty="0" smtClean="0"/>
              <a:t>: </a:t>
            </a:r>
            <a:r>
              <a:rPr lang="de-DE" dirty="0"/>
              <a:t>1114</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Total Number of Positions: 1114</c:v>
                </c:pt>
              </c:strCache>
            </c:strRef>
          </c:tx>
          <c:dLbls>
            <c:showLegendKey val="0"/>
            <c:showVal val="0"/>
            <c:showCatName val="0"/>
            <c:showSerName val="0"/>
            <c:showPercent val="1"/>
            <c:showBubbleSize val="0"/>
            <c:showLeaderLines val="1"/>
          </c:dLbls>
          <c:cat>
            <c:strRef>
              <c:f>Blatt1!$A$2:$A$4</c:f>
              <c:strCache>
                <c:ptCount val="3"/>
                <c:pt idx="0">
                  <c:v>CH Diploma</c:v>
                </c:pt>
                <c:pt idx="1">
                  <c:v>EU-Diploma</c:v>
                </c:pt>
                <c:pt idx="2">
                  <c:v>Non EU Diploma</c:v>
                </c:pt>
              </c:strCache>
            </c:strRef>
          </c:cat>
          <c:val>
            <c:numRef>
              <c:f>Blatt1!$B$2:$B$4</c:f>
              <c:numCache>
                <c:formatCode>General</c:formatCode>
                <c:ptCount val="3"/>
                <c:pt idx="0">
                  <c:v>631.0</c:v>
                </c:pt>
                <c:pt idx="1">
                  <c:v>463.0</c:v>
                </c:pt>
                <c:pt idx="2">
                  <c:v>20.0</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de-D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Total Number of Positions: 1114</c:v>
                </c:pt>
              </c:strCache>
            </c:strRef>
          </c:tx>
          <c:dLbls>
            <c:showLegendKey val="0"/>
            <c:showVal val="0"/>
            <c:showCatName val="0"/>
            <c:showSerName val="0"/>
            <c:showPercent val="1"/>
            <c:showBubbleSize val="0"/>
            <c:showLeaderLines val="1"/>
          </c:dLbls>
          <c:cat>
            <c:strRef>
              <c:f>Blatt1!$A$2:$A$3</c:f>
              <c:strCache>
                <c:ptCount val="2"/>
                <c:pt idx="0">
                  <c:v>Clinical</c:v>
                </c:pt>
                <c:pt idx="1">
                  <c:v>Research</c:v>
                </c:pt>
              </c:strCache>
            </c:strRef>
          </c:cat>
          <c:val>
            <c:numRef>
              <c:f>Blatt1!$B$2:$B$3</c:f>
              <c:numCache>
                <c:formatCode>General</c:formatCode>
                <c:ptCount val="2"/>
                <c:pt idx="0">
                  <c:v>1101.0</c:v>
                </c:pt>
                <c:pt idx="1">
                  <c:v>13.0</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de-D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Total Number of Positions: 1114</c:v>
                </c:pt>
              </c:strCache>
            </c:strRef>
          </c:tx>
          <c:dLbls>
            <c:showLegendKey val="0"/>
            <c:showVal val="0"/>
            <c:showCatName val="0"/>
            <c:showSerName val="0"/>
            <c:showPercent val="1"/>
            <c:showBubbleSize val="0"/>
            <c:showLeaderLines val="1"/>
          </c:dLbls>
          <c:cat>
            <c:strRef>
              <c:f>Blatt1!$A$2:$A$3</c:f>
              <c:strCache>
                <c:ptCount val="2"/>
                <c:pt idx="0">
                  <c:v>Full-Time (100%)</c:v>
                </c:pt>
                <c:pt idx="1">
                  <c:v>Part-Time (at least 50%)</c:v>
                </c:pt>
              </c:strCache>
            </c:strRef>
          </c:cat>
          <c:val>
            <c:numRef>
              <c:f>Blatt1!$B$2:$B$3</c:f>
              <c:numCache>
                <c:formatCode>General</c:formatCode>
                <c:ptCount val="2"/>
                <c:pt idx="0">
                  <c:v>1093.0</c:v>
                </c:pt>
                <c:pt idx="1">
                  <c:v>21.0</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de-D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de-DE" dirty="0" smtClean="0"/>
              <a:t>Total </a:t>
            </a:r>
            <a:r>
              <a:rPr lang="de-DE" dirty="0" err="1" smtClean="0"/>
              <a:t>Number</a:t>
            </a:r>
            <a:r>
              <a:rPr lang="de-DE" baseline="0" dirty="0" smtClean="0"/>
              <a:t> </a:t>
            </a:r>
            <a:r>
              <a:rPr lang="de-DE" baseline="0" dirty="0" err="1" smtClean="0"/>
              <a:t>of</a:t>
            </a:r>
            <a:r>
              <a:rPr lang="de-DE" baseline="0" dirty="0" smtClean="0"/>
              <a:t> </a:t>
            </a:r>
            <a:r>
              <a:rPr lang="de-DE" baseline="0" dirty="0" err="1" smtClean="0"/>
              <a:t>Positions</a:t>
            </a:r>
            <a:r>
              <a:rPr lang="de-DE" dirty="0" smtClean="0"/>
              <a:t>: </a:t>
            </a:r>
            <a:r>
              <a:rPr lang="de-DE" dirty="0"/>
              <a:t>1114</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Total Positions 2011l: 1114</c:v>
                </c:pt>
              </c:strCache>
            </c:strRef>
          </c:tx>
          <c:dLbls>
            <c:showLegendKey val="0"/>
            <c:showVal val="0"/>
            <c:showCatName val="0"/>
            <c:showSerName val="0"/>
            <c:showPercent val="1"/>
            <c:showBubbleSize val="0"/>
            <c:showLeaderLines val="1"/>
          </c:dLbls>
          <c:cat>
            <c:strRef>
              <c:f>Blatt1!$A$2:$A$3</c:f>
              <c:strCache>
                <c:ptCount val="2"/>
                <c:pt idx="0">
                  <c:v>Surgical Candidates</c:v>
                </c:pt>
                <c:pt idx="1">
                  <c:v>Others</c:v>
                </c:pt>
              </c:strCache>
            </c:strRef>
          </c:cat>
          <c:val>
            <c:numRef>
              <c:f>Blatt1!$B$2:$B$3</c:f>
              <c:numCache>
                <c:formatCode>General</c:formatCode>
                <c:ptCount val="2"/>
                <c:pt idx="0">
                  <c:v>530.0</c:v>
                </c:pt>
                <c:pt idx="1">
                  <c:v>584.0</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Specialties</c:v>
                </c:pt>
              </c:strCache>
            </c:strRef>
          </c:tx>
          <c:dLbls>
            <c:dLbl>
              <c:idx val="1"/>
              <c:layout>
                <c:manualLayout>
                  <c:x val="0.0640086319331197"/>
                  <c:y val="-0.289674351825218"/>
                </c:manualLayout>
              </c:layout>
              <c:spPr/>
              <c:txPr>
                <a:bodyPr/>
                <a:lstStyle/>
                <a:p>
                  <a:pPr>
                    <a:defRPr sz="3000" b="1"/>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Blatt1!$A$2:$A$6</c:f>
              <c:strCache>
                <c:ptCount val="5"/>
                <c:pt idx="0">
                  <c:v>General &amp; Trauma</c:v>
                </c:pt>
                <c:pt idx="1">
                  <c:v>Visceral Surgery</c:v>
                </c:pt>
                <c:pt idx="2">
                  <c:v>Thoracic</c:v>
                </c:pt>
                <c:pt idx="3">
                  <c:v>Vascular</c:v>
                </c:pt>
                <c:pt idx="4">
                  <c:v>I don't know yet</c:v>
                </c:pt>
              </c:strCache>
            </c:strRef>
          </c:cat>
          <c:val>
            <c:numRef>
              <c:f>Blatt1!$B$2:$B$6</c:f>
              <c:numCache>
                <c:formatCode>General</c:formatCode>
                <c:ptCount val="5"/>
                <c:pt idx="0" formatCode="0">
                  <c:v>22.0</c:v>
                </c:pt>
                <c:pt idx="1">
                  <c:v>26.0</c:v>
                </c:pt>
                <c:pt idx="2">
                  <c:v>2.0</c:v>
                </c:pt>
                <c:pt idx="3">
                  <c:v>4.0</c:v>
                </c:pt>
                <c:pt idx="4">
                  <c:v>12.0</c:v>
                </c:pt>
              </c:numCache>
            </c:numRef>
          </c:val>
        </c:ser>
        <c:dLbls>
          <c:showLegendKey val="0"/>
          <c:showVal val="0"/>
          <c:showCatName val="0"/>
          <c:showSerName val="0"/>
          <c:showPercent val="1"/>
          <c:showBubbleSize val="0"/>
          <c:showLeaderLines val="1"/>
        </c:dLbls>
      </c:pie3DChart>
    </c:plotArea>
    <c:legend>
      <c:legendPos val="r"/>
      <c:legendEntry>
        <c:idx val="1"/>
        <c:txPr>
          <a:bodyPr/>
          <a:lstStyle/>
          <a:p>
            <a:pPr>
              <a:defRPr b="1"/>
            </a:pPr>
            <a:endParaRPr lang="de-DE"/>
          </a:p>
        </c:txPr>
      </c:legendEntry>
      <c:layout>
        <c:manualLayout>
          <c:xMode val="edge"/>
          <c:yMode val="edge"/>
          <c:x val="0.692557596856071"/>
          <c:y val="0.270741470438262"/>
          <c:w val="0.284058113335858"/>
          <c:h val="0.396249133805763"/>
        </c:manualLayout>
      </c:layout>
      <c:overlay val="0"/>
    </c:legend>
    <c:plotVisOnly val="1"/>
    <c:dispBlanksAs val="gap"/>
    <c:showDLblsOverMax val="0"/>
  </c:chart>
  <c:txPr>
    <a:bodyPr/>
    <a:lstStyle/>
    <a:p>
      <a:pPr>
        <a:defRPr sz="1800"/>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0674921054557334"/>
          <c:y val="0.188784903403701"/>
          <c:w val="0.638537553142991"/>
          <c:h val="0.732339935435494"/>
        </c:manualLayout>
      </c:layout>
      <c:pie3DChart>
        <c:varyColors val="1"/>
        <c:ser>
          <c:idx val="0"/>
          <c:order val="0"/>
          <c:tx>
            <c:strRef>
              <c:f>Blatt1!$B$1</c:f>
              <c:strCache>
                <c:ptCount val="1"/>
                <c:pt idx="0">
                  <c:v>Long Term Goal</c:v>
                </c:pt>
              </c:strCache>
            </c:strRef>
          </c:tx>
          <c:dLbls>
            <c:dLbl>
              <c:idx val="1"/>
              <c:layout>
                <c:manualLayout>
                  <c:x val="-0.16492995777322"/>
                  <c:y val="-0.257132882815191"/>
                </c:manualLayout>
              </c:layout>
              <c:spPr/>
              <c:txPr>
                <a:bodyPr/>
                <a:lstStyle/>
                <a:p>
                  <a:pPr>
                    <a:defRPr sz="3000" b="1"/>
                  </a:pPr>
                  <a:endParaRPr lang="de-DE"/>
                </a:p>
              </c:txPr>
              <c:showLegendKey val="0"/>
              <c:showVal val="0"/>
              <c:showCatName val="0"/>
              <c:showSerName val="0"/>
              <c:showPercent val="1"/>
              <c:showBubbleSize val="0"/>
            </c:dLbl>
            <c:dLbl>
              <c:idx val="3"/>
              <c:spPr/>
              <c:txPr>
                <a:bodyPr/>
                <a:lstStyle/>
                <a:p>
                  <a:pPr>
                    <a:defRPr sz="2400" b="1"/>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Blatt1!$A$2:$A$5</c:f>
              <c:strCache>
                <c:ptCount val="4"/>
                <c:pt idx="0">
                  <c:v>Academic</c:v>
                </c:pt>
                <c:pt idx="1">
                  <c:v>Hospital</c:v>
                </c:pt>
                <c:pt idx="2">
                  <c:v>Private Practice</c:v>
                </c:pt>
                <c:pt idx="3">
                  <c:v>I don't know yet</c:v>
                </c:pt>
              </c:strCache>
            </c:strRef>
          </c:cat>
          <c:val>
            <c:numRef>
              <c:f>Blatt1!$B$2:$B$5</c:f>
              <c:numCache>
                <c:formatCode>General</c:formatCode>
                <c:ptCount val="4"/>
                <c:pt idx="0">
                  <c:v>16.0</c:v>
                </c:pt>
                <c:pt idx="1">
                  <c:v>39.0</c:v>
                </c:pt>
                <c:pt idx="2">
                  <c:v>8.0</c:v>
                </c:pt>
                <c:pt idx="3">
                  <c:v>25.0</c:v>
                </c:pt>
              </c:numCache>
            </c:numRef>
          </c:val>
        </c:ser>
        <c:dLbls>
          <c:showLegendKey val="0"/>
          <c:showVal val="0"/>
          <c:showCatName val="0"/>
          <c:showSerName val="0"/>
          <c:showPercent val="1"/>
          <c:showBubbleSize val="0"/>
          <c:showLeaderLines val="1"/>
        </c:dLbls>
      </c:pie3DChart>
    </c:plotArea>
    <c:legend>
      <c:legendPos val="r"/>
      <c:legendEntry>
        <c:idx val="1"/>
        <c:txPr>
          <a:bodyPr/>
          <a:lstStyle/>
          <a:p>
            <a:pPr>
              <a:defRPr b="1"/>
            </a:pPr>
            <a:endParaRPr lang="de-DE"/>
          </a:p>
        </c:txPr>
      </c:legendEntry>
      <c:layout/>
      <c:overlay val="0"/>
    </c:legend>
    <c:plotVisOnly val="1"/>
    <c:dispBlanksAs val="gap"/>
    <c:showDLblsOverMax val="0"/>
  </c:chart>
  <c:spPr>
    <a:solidFill>
      <a:srgbClr val="FFFFFF"/>
    </a:solidFill>
  </c:spPr>
  <c:txPr>
    <a:bodyPr/>
    <a:lstStyle/>
    <a:p>
      <a:pPr>
        <a:defRPr sz="1800"/>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de-DE" dirty="0" smtClean="0"/>
              <a:t>Total </a:t>
            </a:r>
            <a:r>
              <a:rPr lang="de-DE" dirty="0" err="1" smtClean="0"/>
              <a:t>Number</a:t>
            </a:r>
            <a:r>
              <a:rPr lang="de-DE" baseline="0" dirty="0" smtClean="0"/>
              <a:t> </a:t>
            </a:r>
            <a:r>
              <a:rPr lang="de-DE" baseline="0" dirty="0" err="1" smtClean="0"/>
              <a:t>of</a:t>
            </a:r>
            <a:r>
              <a:rPr lang="de-DE" baseline="0" dirty="0" smtClean="0"/>
              <a:t> </a:t>
            </a:r>
            <a:r>
              <a:rPr lang="de-DE" baseline="0" dirty="0" err="1" smtClean="0"/>
              <a:t>Positions</a:t>
            </a:r>
            <a:r>
              <a:rPr lang="de-DE" dirty="0" smtClean="0"/>
              <a:t>: </a:t>
            </a:r>
            <a:r>
              <a:rPr lang="de-DE" dirty="0"/>
              <a:t>1114</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Total Positions 2011l: 1114</c:v>
                </c:pt>
              </c:strCache>
            </c:strRef>
          </c:tx>
          <c:dLbls>
            <c:showLegendKey val="0"/>
            <c:showVal val="0"/>
            <c:showCatName val="0"/>
            <c:showSerName val="0"/>
            <c:showPercent val="1"/>
            <c:showBubbleSize val="0"/>
            <c:showLeaderLines val="1"/>
          </c:dLbls>
          <c:cat>
            <c:strRef>
              <c:f>Blatt1!$A$2:$A$3</c:f>
              <c:strCache>
                <c:ptCount val="2"/>
                <c:pt idx="0">
                  <c:v>Surgical Candidates</c:v>
                </c:pt>
                <c:pt idx="1">
                  <c:v>Others</c:v>
                </c:pt>
              </c:strCache>
            </c:strRef>
          </c:cat>
          <c:val>
            <c:numRef>
              <c:f>Blatt1!$B$2:$B$3</c:f>
              <c:numCache>
                <c:formatCode>General</c:formatCode>
                <c:ptCount val="2"/>
                <c:pt idx="0">
                  <c:v>530.0</c:v>
                </c:pt>
                <c:pt idx="1">
                  <c:v>584.0</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Satisfaction with Current Training</c:v>
                </c:pt>
              </c:strCache>
            </c:strRef>
          </c:tx>
          <c:dLbls>
            <c:dLbl>
              <c:idx val="1"/>
              <c:layout>
                <c:manualLayout>
                  <c:x val="0.302744562777348"/>
                  <c:y val="-0.216655025232993"/>
                </c:manualLayout>
              </c:layout>
              <c:spPr/>
              <c:txPr>
                <a:bodyPr/>
                <a:lstStyle/>
                <a:p>
                  <a:pPr>
                    <a:defRPr sz="4000" b="1"/>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Blatt1!$A$2:$A$3</c:f>
              <c:strCache>
                <c:ptCount val="2"/>
                <c:pt idx="0">
                  <c:v>Yes</c:v>
                </c:pt>
                <c:pt idx="1">
                  <c:v>No</c:v>
                </c:pt>
              </c:strCache>
            </c:strRef>
          </c:cat>
          <c:val>
            <c:numRef>
              <c:f>Blatt1!$B$2:$B$3</c:f>
              <c:numCache>
                <c:formatCode>General</c:formatCode>
                <c:ptCount val="2"/>
                <c:pt idx="0">
                  <c:v>25.0</c:v>
                </c:pt>
                <c:pt idx="1">
                  <c:v>54.0</c:v>
                </c:pt>
              </c:numCache>
            </c:numRef>
          </c:val>
        </c:ser>
        <c:dLbls>
          <c:showLegendKey val="0"/>
          <c:showVal val="0"/>
          <c:showCatName val="0"/>
          <c:showSerName val="0"/>
          <c:showPercent val="1"/>
          <c:showBubbleSize val="0"/>
          <c:showLeaderLines val="1"/>
        </c:dLbls>
      </c:pie3DChart>
    </c:plotArea>
    <c:legend>
      <c:legendPos val="t"/>
      <c:legendEntry>
        <c:idx val="1"/>
        <c:txPr>
          <a:bodyPr/>
          <a:lstStyle/>
          <a:p>
            <a:pPr>
              <a:defRPr b="1"/>
            </a:pPr>
            <a:endParaRPr lang="de-DE"/>
          </a:p>
        </c:txPr>
      </c:legendEntry>
      <c:layout/>
      <c:overlay val="0"/>
    </c:legend>
    <c:plotVisOnly val="1"/>
    <c:dispBlanksAs val="gap"/>
    <c:showDLblsOverMax val="0"/>
  </c:chart>
  <c:txPr>
    <a:bodyPr/>
    <a:lstStyle/>
    <a:p>
      <a:pPr>
        <a:defRPr sz="1800"/>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Reform</c:v>
                </c:pt>
              </c:strCache>
            </c:strRef>
          </c:tx>
          <c:dLbls>
            <c:dLbl>
              <c:idx val="0"/>
              <c:layout>
                <c:manualLayout>
                  <c:x val="-0.192438167511939"/>
                  <c:y val="-0.338863992164509"/>
                </c:manualLayout>
              </c:layout>
              <c:spPr/>
              <c:txPr>
                <a:bodyPr/>
                <a:lstStyle/>
                <a:p>
                  <a:pPr>
                    <a:defRPr sz="3400" b="1">
                      <a:solidFill>
                        <a:schemeClr val="bg1"/>
                      </a:solidFill>
                    </a:defRPr>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Blatt1!$A$2:$A$3</c:f>
              <c:strCache>
                <c:ptCount val="2"/>
                <c:pt idx="0">
                  <c:v>Yes</c:v>
                </c:pt>
                <c:pt idx="1">
                  <c:v>No</c:v>
                </c:pt>
              </c:strCache>
            </c:strRef>
          </c:cat>
          <c:val>
            <c:numRef>
              <c:f>Blatt1!$B$2:$B$3</c:f>
              <c:numCache>
                <c:formatCode>General</c:formatCode>
                <c:ptCount val="2"/>
                <c:pt idx="0">
                  <c:v>68.0</c:v>
                </c:pt>
                <c:pt idx="1">
                  <c:v>15.0</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830487077133383"/>
          <c:y val="0.389819853704555"/>
          <c:w val="0.115529770318336"/>
          <c:h val="0.205613699847329"/>
        </c:manualLayout>
      </c:layout>
      <c:overlay val="0"/>
      <c:txPr>
        <a:bodyPr/>
        <a:lstStyle/>
        <a:p>
          <a:pPr>
            <a:defRPr sz="2600"/>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Spalte1</c:v>
                </c:pt>
              </c:strCache>
            </c:strRef>
          </c:tx>
          <c:dLbls>
            <c:dLbl>
              <c:idx val="0"/>
              <c:layout>
                <c:manualLayout>
                  <c:x val="-0.0966941342281318"/>
                  <c:y val="-0.336639661874369"/>
                </c:manualLayout>
              </c:layout>
              <c:spPr/>
              <c:txPr>
                <a:bodyPr/>
                <a:lstStyle/>
                <a:p>
                  <a:pPr>
                    <a:defRPr sz="3400" b="1">
                      <a:solidFill>
                        <a:srgbClr val="FFFFFF"/>
                      </a:solidFill>
                    </a:defRPr>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Blatt1!$A$2:$A$3</c:f>
              <c:strCache>
                <c:ptCount val="2"/>
                <c:pt idx="0">
                  <c:v>Yes</c:v>
                </c:pt>
                <c:pt idx="1">
                  <c:v>No</c:v>
                </c:pt>
              </c:strCache>
            </c:strRef>
          </c:cat>
          <c:val>
            <c:numRef>
              <c:f>Blatt1!$B$2:$B$3</c:f>
              <c:numCache>
                <c:formatCode>General</c:formatCode>
                <c:ptCount val="2"/>
                <c:pt idx="0">
                  <c:v>75.0</c:v>
                </c:pt>
                <c:pt idx="1">
                  <c:v>6.0</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810129633321298"/>
          <c:y val="0.345955098151997"/>
          <c:w val="0.112982788176319"/>
          <c:h val="0.191895342358527"/>
        </c:manualLayout>
      </c:layout>
      <c:overlay val="0"/>
      <c:txPr>
        <a:bodyPr/>
        <a:lstStyle/>
        <a:p>
          <a:pPr>
            <a:defRPr sz="2600"/>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Earlier Specialization</c:v>
                </c:pt>
              </c:strCache>
            </c:strRef>
          </c:tx>
          <c:dLbls>
            <c:dLbl>
              <c:idx val="0"/>
              <c:layout>
                <c:manualLayout>
                  <c:x val="-0.246461464276643"/>
                  <c:y val="-0.11201124408725"/>
                </c:manualLayout>
              </c:layout>
              <c:spPr/>
              <c:txPr>
                <a:bodyPr/>
                <a:lstStyle/>
                <a:p>
                  <a:pPr>
                    <a:defRPr sz="3400" b="1">
                      <a:solidFill>
                        <a:srgbClr val="FFFFFF"/>
                      </a:solidFill>
                    </a:defRPr>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Blatt1!$A$2:$A$3</c:f>
              <c:strCache>
                <c:ptCount val="2"/>
                <c:pt idx="0">
                  <c:v>Yes</c:v>
                </c:pt>
                <c:pt idx="1">
                  <c:v>No</c:v>
                </c:pt>
              </c:strCache>
            </c:strRef>
          </c:cat>
          <c:val>
            <c:numRef>
              <c:f>Blatt1!$B$2:$B$3</c:f>
              <c:numCache>
                <c:formatCode>General</c:formatCode>
                <c:ptCount val="2"/>
                <c:pt idx="0">
                  <c:v>59.0</c:v>
                </c:pt>
                <c:pt idx="1">
                  <c:v>44.0</c:v>
                </c:pt>
              </c:numCache>
            </c:numRef>
          </c:val>
        </c:ser>
        <c:dLbls>
          <c:showLegendKey val="0"/>
          <c:showVal val="0"/>
          <c:showCatName val="0"/>
          <c:showSerName val="0"/>
          <c:showPercent val="1"/>
          <c:showBubbleSize val="0"/>
          <c:showLeaderLines val="1"/>
        </c:dLbls>
      </c:pie3DChart>
    </c:plotArea>
    <c:legend>
      <c:legendPos val="r"/>
      <c:layout/>
      <c:overlay val="0"/>
      <c:txPr>
        <a:bodyPr/>
        <a:lstStyle/>
        <a:p>
          <a:pPr>
            <a:defRPr sz="2600"/>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Blatt1!$B$1</c:f>
              <c:strCache>
                <c:ptCount val="1"/>
                <c:pt idx="0">
                  <c:v>Umsätze</c:v>
                </c:pt>
              </c:strCache>
            </c:strRef>
          </c:tx>
          <c:dLbls>
            <c:dLbl>
              <c:idx val="0"/>
              <c:layout>
                <c:manualLayout>
                  <c:x val="-0.182647759307864"/>
                  <c:y val="-0.328359837037313"/>
                </c:manualLayout>
              </c:layout>
              <c:spPr/>
              <c:txPr>
                <a:bodyPr/>
                <a:lstStyle/>
                <a:p>
                  <a:pPr>
                    <a:defRPr sz="3600" b="1">
                      <a:solidFill>
                        <a:srgbClr val="FFFFFF"/>
                      </a:solidFill>
                    </a:defRPr>
                  </a:pPr>
                  <a:endParaRPr lang="de-DE"/>
                </a:p>
              </c:txPr>
              <c:showLegendKey val="0"/>
              <c:showVal val="0"/>
              <c:showCatName val="0"/>
              <c:showSerName val="0"/>
              <c:showPercent val="1"/>
              <c:showBubbleSize val="0"/>
            </c:dLbl>
            <c:showLegendKey val="0"/>
            <c:showVal val="0"/>
            <c:showCatName val="0"/>
            <c:showSerName val="0"/>
            <c:showPercent val="1"/>
            <c:showBubbleSize val="0"/>
            <c:showLeaderLines val="1"/>
          </c:dLbls>
          <c:cat>
            <c:strRef>
              <c:f>Blatt1!$A$2:$A$3</c:f>
              <c:strCache>
                <c:ptCount val="2"/>
                <c:pt idx="0">
                  <c:v>Yes</c:v>
                </c:pt>
                <c:pt idx="1">
                  <c:v>No</c:v>
                </c:pt>
              </c:strCache>
            </c:strRef>
          </c:cat>
          <c:val>
            <c:numRef>
              <c:f>Blatt1!$B$2:$B$3</c:f>
              <c:numCache>
                <c:formatCode>General</c:formatCode>
                <c:ptCount val="2"/>
                <c:pt idx="0">
                  <c:v>66.0</c:v>
                </c:pt>
                <c:pt idx="1">
                  <c:v>17.0</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836043185574025"/>
          <c:y val="0.448223282220054"/>
          <c:w val="0.10875097210071"/>
          <c:h val="0.211653624803611"/>
        </c:manualLayout>
      </c:layout>
      <c:overlay val="0"/>
      <c:txPr>
        <a:bodyPr/>
        <a:lstStyle/>
        <a:p>
          <a:pPr>
            <a:defRPr sz="2600"/>
          </a:pPr>
          <a:endParaRPr lang="de-DE"/>
        </a:p>
      </c:txPr>
    </c:legend>
    <c:plotVisOnly val="1"/>
    <c:dispBlanksAs val="gap"/>
    <c:showDLblsOverMax val="0"/>
  </c:chart>
  <c:txPr>
    <a:bodyPr/>
    <a:lstStyle/>
    <a:p>
      <a:pPr>
        <a:defRPr sz="1800"/>
      </a:pPr>
      <a:endParaRPr lang="de-DE"/>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7FC00-8373-AA43-9CFF-B8DB3DFDE69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de-DE"/>
        </a:p>
      </dgm:t>
    </dgm:pt>
    <dgm:pt modelId="{825D330D-0372-C146-8470-C846909924DB}">
      <dgm:prSet phldrT="[Text]"/>
      <dgm:spPr/>
      <dgm:t>
        <a:bodyPr/>
        <a:lstStyle/>
        <a:p>
          <a:r>
            <a:rPr lang="en-US" noProof="0" smtClean="0"/>
            <a:t>Longterm Career Goal</a:t>
          </a:r>
          <a:endParaRPr lang="en-US" noProof="0"/>
        </a:p>
      </dgm:t>
    </dgm:pt>
    <dgm:pt modelId="{E61D1C64-2481-5C47-8F47-3F3BBDAC578E}" type="parTrans" cxnId="{53FE6793-D420-0249-A90C-7663E28E7479}">
      <dgm:prSet/>
      <dgm:spPr/>
      <dgm:t>
        <a:bodyPr/>
        <a:lstStyle/>
        <a:p>
          <a:endParaRPr lang="en-US" noProof="0"/>
        </a:p>
      </dgm:t>
    </dgm:pt>
    <dgm:pt modelId="{4D84BAF3-E0F8-2F49-8366-B95A445ABC9E}" type="sibTrans" cxnId="{53FE6793-D420-0249-A90C-7663E28E7479}">
      <dgm:prSet/>
      <dgm:spPr/>
      <dgm:t>
        <a:bodyPr/>
        <a:lstStyle/>
        <a:p>
          <a:endParaRPr lang="en-US" noProof="0"/>
        </a:p>
      </dgm:t>
    </dgm:pt>
    <dgm:pt modelId="{CE48DB35-63EF-8943-A9FF-47C83A79A398}">
      <dgm:prSet phldrT="[Text]"/>
      <dgm:spPr/>
      <dgm:t>
        <a:bodyPr/>
        <a:lstStyle/>
        <a:p>
          <a:r>
            <a:rPr lang="en-US" noProof="0" smtClean="0"/>
            <a:t>Job Opportunity</a:t>
          </a:r>
          <a:endParaRPr lang="en-US" noProof="0"/>
        </a:p>
      </dgm:t>
    </dgm:pt>
    <dgm:pt modelId="{01FB646F-7030-E14C-B08B-7FAA0A10E3D8}" type="parTrans" cxnId="{B9C6462F-9493-5349-B5AC-82E586DF2B41}">
      <dgm:prSet/>
      <dgm:spPr/>
      <dgm:t>
        <a:bodyPr/>
        <a:lstStyle/>
        <a:p>
          <a:endParaRPr lang="en-US" noProof="0"/>
        </a:p>
      </dgm:t>
    </dgm:pt>
    <dgm:pt modelId="{DEAD96FF-1204-1F4C-B863-E9CB71F0439A}" type="sibTrans" cxnId="{B9C6462F-9493-5349-B5AC-82E586DF2B41}">
      <dgm:prSet/>
      <dgm:spPr/>
      <dgm:t>
        <a:bodyPr/>
        <a:lstStyle/>
        <a:p>
          <a:endParaRPr lang="en-US" noProof="0"/>
        </a:p>
      </dgm:t>
    </dgm:pt>
    <dgm:pt modelId="{0566EC05-9F91-CE4D-9BBC-3774549D3E46}">
      <dgm:prSet phldrT="[Text]"/>
      <dgm:spPr/>
      <dgm:t>
        <a:bodyPr/>
        <a:lstStyle/>
        <a:p>
          <a:r>
            <a:rPr lang="en-US" noProof="0" smtClean="0"/>
            <a:t>Skills Development</a:t>
          </a:r>
          <a:endParaRPr lang="en-US" noProof="0"/>
        </a:p>
      </dgm:t>
    </dgm:pt>
    <dgm:pt modelId="{9F8F4F40-41A9-6446-B8A6-1AEEA2EE9AAE}" type="parTrans" cxnId="{A2EC8ABF-62B1-4F48-8828-0C9EB8F802D1}">
      <dgm:prSet/>
      <dgm:spPr/>
      <dgm:t>
        <a:bodyPr/>
        <a:lstStyle/>
        <a:p>
          <a:endParaRPr lang="en-US" noProof="0"/>
        </a:p>
      </dgm:t>
    </dgm:pt>
    <dgm:pt modelId="{944B5601-B731-EF48-9636-272BE4945E3C}" type="sibTrans" cxnId="{A2EC8ABF-62B1-4F48-8828-0C9EB8F802D1}">
      <dgm:prSet/>
      <dgm:spPr/>
      <dgm:t>
        <a:bodyPr/>
        <a:lstStyle/>
        <a:p>
          <a:endParaRPr lang="en-US" noProof="0"/>
        </a:p>
      </dgm:t>
    </dgm:pt>
    <dgm:pt modelId="{6705399F-FBF4-7041-AE11-C69FDD4855B5}">
      <dgm:prSet phldrT="[Text]"/>
      <dgm:spPr/>
      <dgm:t>
        <a:bodyPr/>
        <a:lstStyle/>
        <a:p>
          <a:r>
            <a:rPr lang="en-US" noProof="0" dirty="0" smtClean="0"/>
            <a:t>Establish </a:t>
          </a:r>
          <a:r>
            <a:rPr lang="en-US" noProof="0" dirty="0" err="1" smtClean="0"/>
            <a:t>Responsabilities</a:t>
          </a:r>
          <a:endParaRPr lang="en-US" noProof="0" dirty="0"/>
        </a:p>
      </dgm:t>
    </dgm:pt>
    <dgm:pt modelId="{9A46F340-CB76-A642-A137-DFA5A37A1B00}" type="parTrans" cxnId="{3B88119E-7E65-CB47-A0C9-C8D53BA24343}">
      <dgm:prSet/>
      <dgm:spPr/>
      <dgm:t>
        <a:bodyPr/>
        <a:lstStyle/>
        <a:p>
          <a:endParaRPr lang="en-US" noProof="0"/>
        </a:p>
      </dgm:t>
    </dgm:pt>
    <dgm:pt modelId="{3DD886BB-7170-6E4D-9E01-B59FDD73ED4C}" type="sibTrans" cxnId="{3B88119E-7E65-CB47-A0C9-C8D53BA24343}">
      <dgm:prSet/>
      <dgm:spPr/>
      <dgm:t>
        <a:bodyPr/>
        <a:lstStyle/>
        <a:p>
          <a:endParaRPr lang="en-US" noProof="0"/>
        </a:p>
      </dgm:t>
    </dgm:pt>
    <dgm:pt modelId="{8342956F-9E43-E94E-AEDC-3D9581838656}">
      <dgm:prSet/>
      <dgm:spPr/>
      <dgm:t>
        <a:bodyPr/>
        <a:lstStyle/>
        <a:p>
          <a:r>
            <a:rPr lang="en-US" noProof="0" smtClean="0"/>
            <a:t>Defining Specific Short Term Goals</a:t>
          </a:r>
          <a:endParaRPr lang="en-US" noProof="0"/>
        </a:p>
      </dgm:t>
    </dgm:pt>
    <dgm:pt modelId="{C15FB498-912F-0943-ADE1-AC37CFE4BA4B}" type="parTrans" cxnId="{3CF3BBA2-C97C-8541-9575-3AFFE4E3A784}">
      <dgm:prSet/>
      <dgm:spPr/>
      <dgm:t>
        <a:bodyPr/>
        <a:lstStyle/>
        <a:p>
          <a:endParaRPr lang="en-US" noProof="0"/>
        </a:p>
      </dgm:t>
    </dgm:pt>
    <dgm:pt modelId="{0316FECC-4E6A-4F46-B3BB-63B9648C04AD}" type="sibTrans" cxnId="{3CF3BBA2-C97C-8541-9575-3AFFE4E3A784}">
      <dgm:prSet/>
      <dgm:spPr/>
      <dgm:t>
        <a:bodyPr/>
        <a:lstStyle/>
        <a:p>
          <a:endParaRPr lang="en-US" noProof="0"/>
        </a:p>
      </dgm:t>
    </dgm:pt>
    <dgm:pt modelId="{8FDD5252-7FAE-2046-9924-524E09C3A71A}">
      <dgm:prSet/>
      <dgm:spPr/>
      <dgm:t>
        <a:bodyPr/>
        <a:lstStyle/>
        <a:p>
          <a:r>
            <a:rPr lang="en-US" noProof="0" smtClean="0"/>
            <a:t>Reflection / Evaluation</a:t>
          </a:r>
          <a:endParaRPr lang="en-US" noProof="0"/>
        </a:p>
      </dgm:t>
    </dgm:pt>
    <dgm:pt modelId="{BE2FD8BF-1114-2C43-B414-BF1610F50E98}" type="parTrans" cxnId="{1C7241D5-64D0-9448-B562-5AAC9018DC62}">
      <dgm:prSet/>
      <dgm:spPr/>
      <dgm:t>
        <a:bodyPr/>
        <a:lstStyle/>
        <a:p>
          <a:endParaRPr lang="en-US" noProof="0"/>
        </a:p>
      </dgm:t>
    </dgm:pt>
    <dgm:pt modelId="{878605A9-9128-5845-854A-7FFF6BC14A80}" type="sibTrans" cxnId="{1C7241D5-64D0-9448-B562-5AAC9018DC62}">
      <dgm:prSet/>
      <dgm:spPr/>
      <dgm:t>
        <a:bodyPr/>
        <a:lstStyle/>
        <a:p>
          <a:endParaRPr lang="en-US" noProof="0"/>
        </a:p>
      </dgm:t>
    </dgm:pt>
    <dgm:pt modelId="{6F9050C1-C6D9-B34F-819E-2C6EA8DA2046}">
      <dgm:prSet/>
      <dgm:spPr/>
      <dgm:t>
        <a:bodyPr/>
        <a:lstStyle/>
        <a:p>
          <a:r>
            <a:rPr lang="en-US" noProof="0" dirty="0" smtClean="0"/>
            <a:t>Personal Goals / Family</a:t>
          </a:r>
          <a:endParaRPr lang="en-US" noProof="0" dirty="0"/>
        </a:p>
      </dgm:t>
    </dgm:pt>
    <dgm:pt modelId="{30D44830-A3FB-A54A-B149-D509932D07FB}" type="parTrans" cxnId="{A243C9A4-4EC7-3348-ADC3-218E82B7DA86}">
      <dgm:prSet/>
      <dgm:spPr/>
      <dgm:t>
        <a:bodyPr/>
        <a:lstStyle/>
        <a:p>
          <a:endParaRPr lang="en-US" noProof="0"/>
        </a:p>
      </dgm:t>
    </dgm:pt>
    <dgm:pt modelId="{2877D8B9-5D4A-0E45-B608-C4E50EAE68B4}" type="sibTrans" cxnId="{A243C9A4-4EC7-3348-ADC3-218E82B7DA86}">
      <dgm:prSet/>
      <dgm:spPr/>
      <dgm:t>
        <a:bodyPr/>
        <a:lstStyle/>
        <a:p>
          <a:endParaRPr lang="en-US" noProof="0"/>
        </a:p>
      </dgm:t>
    </dgm:pt>
    <dgm:pt modelId="{A8A9DB15-A24E-5E49-A0C9-77B276945A39}" type="pres">
      <dgm:prSet presAssocID="{DFD7FC00-8373-AA43-9CFF-B8DB3DFDE69E}" presName="Name0" presStyleCnt="0">
        <dgm:presLayoutVars>
          <dgm:dir/>
          <dgm:resizeHandles val="exact"/>
        </dgm:presLayoutVars>
      </dgm:prSet>
      <dgm:spPr/>
      <dgm:t>
        <a:bodyPr/>
        <a:lstStyle/>
        <a:p>
          <a:endParaRPr lang="de-DE"/>
        </a:p>
      </dgm:t>
    </dgm:pt>
    <dgm:pt modelId="{E992D35F-566D-9A4E-8A76-3D119A5F14A4}" type="pres">
      <dgm:prSet presAssocID="{DFD7FC00-8373-AA43-9CFF-B8DB3DFDE69E}" presName="cycle" presStyleCnt="0"/>
      <dgm:spPr/>
    </dgm:pt>
    <dgm:pt modelId="{AFBCAF7F-BF1E-6646-8960-9DB27D218A21}" type="pres">
      <dgm:prSet presAssocID="{825D330D-0372-C146-8470-C846909924DB}" presName="nodeFirstNode" presStyleLbl="node1" presStyleIdx="0" presStyleCnt="7">
        <dgm:presLayoutVars>
          <dgm:bulletEnabled val="1"/>
        </dgm:presLayoutVars>
      </dgm:prSet>
      <dgm:spPr/>
      <dgm:t>
        <a:bodyPr/>
        <a:lstStyle/>
        <a:p>
          <a:endParaRPr lang="de-DE"/>
        </a:p>
      </dgm:t>
    </dgm:pt>
    <dgm:pt modelId="{2C9F423F-E28B-6540-BAE6-2CDC1C41649C}" type="pres">
      <dgm:prSet presAssocID="{4D84BAF3-E0F8-2F49-8366-B95A445ABC9E}" presName="sibTransFirstNode" presStyleLbl="bgShp" presStyleIdx="0" presStyleCnt="1"/>
      <dgm:spPr/>
      <dgm:t>
        <a:bodyPr/>
        <a:lstStyle/>
        <a:p>
          <a:endParaRPr lang="de-DE"/>
        </a:p>
      </dgm:t>
    </dgm:pt>
    <dgm:pt modelId="{BA7D3EF9-4E13-D747-9566-DFC323B73938}" type="pres">
      <dgm:prSet presAssocID="{CE48DB35-63EF-8943-A9FF-47C83A79A398}" presName="nodeFollowingNodes" presStyleLbl="node1" presStyleIdx="1" presStyleCnt="7">
        <dgm:presLayoutVars>
          <dgm:bulletEnabled val="1"/>
        </dgm:presLayoutVars>
      </dgm:prSet>
      <dgm:spPr/>
      <dgm:t>
        <a:bodyPr/>
        <a:lstStyle/>
        <a:p>
          <a:endParaRPr lang="de-DE"/>
        </a:p>
      </dgm:t>
    </dgm:pt>
    <dgm:pt modelId="{5A3B0705-FF7F-8142-A76C-A61BB7EF6945}" type="pres">
      <dgm:prSet presAssocID="{8342956F-9E43-E94E-AEDC-3D9581838656}" presName="nodeFollowingNodes" presStyleLbl="node1" presStyleIdx="2" presStyleCnt="7">
        <dgm:presLayoutVars>
          <dgm:bulletEnabled val="1"/>
        </dgm:presLayoutVars>
      </dgm:prSet>
      <dgm:spPr/>
      <dgm:t>
        <a:bodyPr/>
        <a:lstStyle/>
        <a:p>
          <a:endParaRPr lang="de-DE"/>
        </a:p>
      </dgm:t>
    </dgm:pt>
    <dgm:pt modelId="{52E88861-3602-BF42-A1E7-0B7B8DABC835}" type="pres">
      <dgm:prSet presAssocID="{0566EC05-9F91-CE4D-9BBC-3774549D3E46}" presName="nodeFollowingNodes" presStyleLbl="node1" presStyleIdx="3" presStyleCnt="7">
        <dgm:presLayoutVars>
          <dgm:bulletEnabled val="1"/>
        </dgm:presLayoutVars>
      </dgm:prSet>
      <dgm:spPr/>
      <dgm:t>
        <a:bodyPr/>
        <a:lstStyle/>
        <a:p>
          <a:endParaRPr lang="de-DE"/>
        </a:p>
      </dgm:t>
    </dgm:pt>
    <dgm:pt modelId="{EBAA76DA-6782-0546-94F1-0682009D0571}" type="pres">
      <dgm:prSet presAssocID="{6705399F-FBF4-7041-AE11-C69FDD4855B5}" presName="nodeFollowingNodes" presStyleLbl="node1" presStyleIdx="4" presStyleCnt="7">
        <dgm:presLayoutVars>
          <dgm:bulletEnabled val="1"/>
        </dgm:presLayoutVars>
      </dgm:prSet>
      <dgm:spPr/>
      <dgm:t>
        <a:bodyPr/>
        <a:lstStyle/>
        <a:p>
          <a:endParaRPr lang="de-DE"/>
        </a:p>
      </dgm:t>
    </dgm:pt>
    <dgm:pt modelId="{96CEABF9-55AD-444E-AD4D-4EC21507539C}" type="pres">
      <dgm:prSet presAssocID="{8FDD5252-7FAE-2046-9924-524E09C3A71A}" presName="nodeFollowingNodes" presStyleLbl="node1" presStyleIdx="5" presStyleCnt="7">
        <dgm:presLayoutVars>
          <dgm:bulletEnabled val="1"/>
        </dgm:presLayoutVars>
      </dgm:prSet>
      <dgm:spPr/>
      <dgm:t>
        <a:bodyPr/>
        <a:lstStyle/>
        <a:p>
          <a:endParaRPr lang="de-DE"/>
        </a:p>
      </dgm:t>
    </dgm:pt>
    <dgm:pt modelId="{EF60E055-8429-7D40-8020-FF78941F8DE2}" type="pres">
      <dgm:prSet presAssocID="{6F9050C1-C6D9-B34F-819E-2C6EA8DA2046}" presName="nodeFollowingNodes" presStyleLbl="node1" presStyleIdx="6" presStyleCnt="7">
        <dgm:presLayoutVars>
          <dgm:bulletEnabled val="1"/>
        </dgm:presLayoutVars>
      </dgm:prSet>
      <dgm:spPr/>
      <dgm:t>
        <a:bodyPr/>
        <a:lstStyle/>
        <a:p>
          <a:endParaRPr lang="de-DE"/>
        </a:p>
      </dgm:t>
    </dgm:pt>
  </dgm:ptLst>
  <dgm:cxnLst>
    <dgm:cxn modelId="{530C6DEE-D99E-414A-B434-0125EA2FB8FC}" type="presOf" srcId="{8342956F-9E43-E94E-AEDC-3D9581838656}" destId="{5A3B0705-FF7F-8142-A76C-A61BB7EF6945}" srcOrd="0" destOrd="0" presId="urn:microsoft.com/office/officeart/2005/8/layout/cycle3"/>
    <dgm:cxn modelId="{BEE4D9BD-B10D-494E-8F9E-02E2D37BB045}" type="presOf" srcId="{6F9050C1-C6D9-B34F-819E-2C6EA8DA2046}" destId="{EF60E055-8429-7D40-8020-FF78941F8DE2}" srcOrd="0" destOrd="0" presId="urn:microsoft.com/office/officeart/2005/8/layout/cycle3"/>
    <dgm:cxn modelId="{1FAB9DE6-AA6E-F046-B5C5-4DDD42241D3A}" type="presOf" srcId="{825D330D-0372-C146-8470-C846909924DB}" destId="{AFBCAF7F-BF1E-6646-8960-9DB27D218A21}" srcOrd="0" destOrd="0" presId="urn:microsoft.com/office/officeart/2005/8/layout/cycle3"/>
    <dgm:cxn modelId="{1C7241D5-64D0-9448-B562-5AAC9018DC62}" srcId="{DFD7FC00-8373-AA43-9CFF-B8DB3DFDE69E}" destId="{8FDD5252-7FAE-2046-9924-524E09C3A71A}" srcOrd="5" destOrd="0" parTransId="{BE2FD8BF-1114-2C43-B414-BF1610F50E98}" sibTransId="{878605A9-9128-5845-854A-7FFF6BC14A80}"/>
    <dgm:cxn modelId="{7DFDEF0E-6966-CA48-81E8-7CCE65D90084}" type="presOf" srcId="{DFD7FC00-8373-AA43-9CFF-B8DB3DFDE69E}" destId="{A8A9DB15-A24E-5E49-A0C9-77B276945A39}" srcOrd="0" destOrd="0" presId="urn:microsoft.com/office/officeart/2005/8/layout/cycle3"/>
    <dgm:cxn modelId="{3CF3BBA2-C97C-8541-9575-3AFFE4E3A784}" srcId="{DFD7FC00-8373-AA43-9CFF-B8DB3DFDE69E}" destId="{8342956F-9E43-E94E-AEDC-3D9581838656}" srcOrd="2" destOrd="0" parTransId="{C15FB498-912F-0943-ADE1-AC37CFE4BA4B}" sibTransId="{0316FECC-4E6A-4F46-B3BB-63B9648C04AD}"/>
    <dgm:cxn modelId="{3B88119E-7E65-CB47-A0C9-C8D53BA24343}" srcId="{DFD7FC00-8373-AA43-9CFF-B8DB3DFDE69E}" destId="{6705399F-FBF4-7041-AE11-C69FDD4855B5}" srcOrd="4" destOrd="0" parTransId="{9A46F340-CB76-A642-A137-DFA5A37A1B00}" sibTransId="{3DD886BB-7170-6E4D-9E01-B59FDD73ED4C}"/>
    <dgm:cxn modelId="{A243C9A4-4EC7-3348-ADC3-218E82B7DA86}" srcId="{DFD7FC00-8373-AA43-9CFF-B8DB3DFDE69E}" destId="{6F9050C1-C6D9-B34F-819E-2C6EA8DA2046}" srcOrd="6" destOrd="0" parTransId="{30D44830-A3FB-A54A-B149-D509932D07FB}" sibTransId="{2877D8B9-5D4A-0E45-B608-C4E50EAE68B4}"/>
    <dgm:cxn modelId="{16960B38-5C13-8B4A-AB39-46146A7CC517}" type="presOf" srcId="{CE48DB35-63EF-8943-A9FF-47C83A79A398}" destId="{BA7D3EF9-4E13-D747-9566-DFC323B73938}" srcOrd="0" destOrd="0" presId="urn:microsoft.com/office/officeart/2005/8/layout/cycle3"/>
    <dgm:cxn modelId="{53FE6793-D420-0249-A90C-7663E28E7479}" srcId="{DFD7FC00-8373-AA43-9CFF-B8DB3DFDE69E}" destId="{825D330D-0372-C146-8470-C846909924DB}" srcOrd="0" destOrd="0" parTransId="{E61D1C64-2481-5C47-8F47-3F3BBDAC578E}" sibTransId="{4D84BAF3-E0F8-2F49-8366-B95A445ABC9E}"/>
    <dgm:cxn modelId="{B1D08F58-3790-8E4D-91F5-7103C70B1EB5}" type="presOf" srcId="{8FDD5252-7FAE-2046-9924-524E09C3A71A}" destId="{96CEABF9-55AD-444E-AD4D-4EC21507539C}" srcOrd="0" destOrd="0" presId="urn:microsoft.com/office/officeart/2005/8/layout/cycle3"/>
    <dgm:cxn modelId="{B9C6462F-9493-5349-B5AC-82E586DF2B41}" srcId="{DFD7FC00-8373-AA43-9CFF-B8DB3DFDE69E}" destId="{CE48DB35-63EF-8943-A9FF-47C83A79A398}" srcOrd="1" destOrd="0" parTransId="{01FB646F-7030-E14C-B08B-7FAA0A10E3D8}" sibTransId="{DEAD96FF-1204-1F4C-B863-E9CB71F0439A}"/>
    <dgm:cxn modelId="{A2EC8ABF-62B1-4F48-8828-0C9EB8F802D1}" srcId="{DFD7FC00-8373-AA43-9CFF-B8DB3DFDE69E}" destId="{0566EC05-9F91-CE4D-9BBC-3774549D3E46}" srcOrd="3" destOrd="0" parTransId="{9F8F4F40-41A9-6446-B8A6-1AEEA2EE9AAE}" sibTransId="{944B5601-B731-EF48-9636-272BE4945E3C}"/>
    <dgm:cxn modelId="{9C78903F-338F-E44B-B114-E7B8FE330EC7}" type="presOf" srcId="{6705399F-FBF4-7041-AE11-C69FDD4855B5}" destId="{EBAA76DA-6782-0546-94F1-0682009D0571}" srcOrd="0" destOrd="0" presId="urn:microsoft.com/office/officeart/2005/8/layout/cycle3"/>
    <dgm:cxn modelId="{9C93843C-8BB5-1740-A9F5-DAED47C1EF12}" type="presOf" srcId="{4D84BAF3-E0F8-2F49-8366-B95A445ABC9E}" destId="{2C9F423F-E28B-6540-BAE6-2CDC1C41649C}" srcOrd="0" destOrd="0" presId="urn:microsoft.com/office/officeart/2005/8/layout/cycle3"/>
    <dgm:cxn modelId="{505899A1-082E-3749-AEBD-BEEAA5B64D75}" type="presOf" srcId="{0566EC05-9F91-CE4D-9BBC-3774549D3E46}" destId="{52E88861-3602-BF42-A1E7-0B7B8DABC835}" srcOrd="0" destOrd="0" presId="urn:microsoft.com/office/officeart/2005/8/layout/cycle3"/>
    <dgm:cxn modelId="{B2AD4BF2-D9DC-4840-AD3E-50398992538D}" type="presParOf" srcId="{A8A9DB15-A24E-5E49-A0C9-77B276945A39}" destId="{E992D35F-566D-9A4E-8A76-3D119A5F14A4}" srcOrd="0" destOrd="0" presId="urn:microsoft.com/office/officeart/2005/8/layout/cycle3"/>
    <dgm:cxn modelId="{C35EE82D-C600-1A4D-A733-D3BC9A1143C6}" type="presParOf" srcId="{E992D35F-566D-9A4E-8A76-3D119A5F14A4}" destId="{AFBCAF7F-BF1E-6646-8960-9DB27D218A21}" srcOrd="0" destOrd="0" presId="urn:microsoft.com/office/officeart/2005/8/layout/cycle3"/>
    <dgm:cxn modelId="{61880D05-2C1E-7A45-BF57-6EB1E6613167}" type="presParOf" srcId="{E992D35F-566D-9A4E-8A76-3D119A5F14A4}" destId="{2C9F423F-E28B-6540-BAE6-2CDC1C41649C}" srcOrd="1" destOrd="0" presId="urn:microsoft.com/office/officeart/2005/8/layout/cycle3"/>
    <dgm:cxn modelId="{54423E06-4204-0C41-9A6A-C22F10CF8C9C}" type="presParOf" srcId="{E992D35F-566D-9A4E-8A76-3D119A5F14A4}" destId="{BA7D3EF9-4E13-D747-9566-DFC323B73938}" srcOrd="2" destOrd="0" presId="urn:microsoft.com/office/officeart/2005/8/layout/cycle3"/>
    <dgm:cxn modelId="{44C28A5A-006D-7845-A0C0-424FF62C071B}" type="presParOf" srcId="{E992D35F-566D-9A4E-8A76-3D119A5F14A4}" destId="{5A3B0705-FF7F-8142-A76C-A61BB7EF6945}" srcOrd="3" destOrd="0" presId="urn:microsoft.com/office/officeart/2005/8/layout/cycle3"/>
    <dgm:cxn modelId="{AB01F631-8B68-1440-83FC-633671AB77B8}" type="presParOf" srcId="{E992D35F-566D-9A4E-8A76-3D119A5F14A4}" destId="{52E88861-3602-BF42-A1E7-0B7B8DABC835}" srcOrd="4" destOrd="0" presId="urn:microsoft.com/office/officeart/2005/8/layout/cycle3"/>
    <dgm:cxn modelId="{4D68009E-01D0-8448-8435-10FE835D37B4}" type="presParOf" srcId="{E992D35F-566D-9A4E-8A76-3D119A5F14A4}" destId="{EBAA76DA-6782-0546-94F1-0682009D0571}" srcOrd="5" destOrd="0" presId="urn:microsoft.com/office/officeart/2005/8/layout/cycle3"/>
    <dgm:cxn modelId="{D0A14727-C2A0-2F41-A2EF-B1762F192EDE}" type="presParOf" srcId="{E992D35F-566D-9A4E-8A76-3D119A5F14A4}" destId="{96CEABF9-55AD-444E-AD4D-4EC21507539C}" srcOrd="6" destOrd="0" presId="urn:microsoft.com/office/officeart/2005/8/layout/cycle3"/>
    <dgm:cxn modelId="{C981B8EA-7F97-624E-8641-45F8D442B4E7}" type="presParOf" srcId="{E992D35F-566D-9A4E-8A76-3D119A5F14A4}" destId="{EF60E055-8429-7D40-8020-FF78941F8DE2}"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D7FC00-8373-AA43-9CFF-B8DB3DFDE69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de-DE"/>
        </a:p>
      </dgm:t>
    </dgm:pt>
    <dgm:pt modelId="{825D330D-0372-C146-8470-C846909924DB}">
      <dgm:prSet phldrT="[Text]"/>
      <dgm:spPr/>
      <dgm:t>
        <a:bodyPr/>
        <a:lstStyle/>
        <a:p>
          <a:r>
            <a:rPr lang="en-US" i="1" noProof="0" dirty="0" smtClean="0"/>
            <a:t>I am a surgeon</a:t>
          </a:r>
          <a:endParaRPr lang="en-US" i="1" noProof="0" dirty="0"/>
        </a:p>
      </dgm:t>
    </dgm:pt>
    <dgm:pt modelId="{E61D1C64-2481-5C47-8F47-3F3BBDAC578E}" type="parTrans" cxnId="{53FE6793-D420-0249-A90C-7663E28E7479}">
      <dgm:prSet/>
      <dgm:spPr/>
      <dgm:t>
        <a:bodyPr/>
        <a:lstStyle/>
        <a:p>
          <a:endParaRPr lang="en-US" noProof="0"/>
        </a:p>
      </dgm:t>
    </dgm:pt>
    <dgm:pt modelId="{4D84BAF3-E0F8-2F49-8366-B95A445ABC9E}" type="sibTrans" cxnId="{53FE6793-D420-0249-A90C-7663E28E7479}">
      <dgm:prSet/>
      <dgm:spPr/>
      <dgm:t>
        <a:bodyPr/>
        <a:lstStyle/>
        <a:p>
          <a:endParaRPr lang="en-US" noProof="0"/>
        </a:p>
      </dgm:t>
    </dgm:pt>
    <dgm:pt modelId="{CE48DB35-63EF-8943-A9FF-47C83A79A398}">
      <dgm:prSet phldrT="[Text]"/>
      <dgm:spPr/>
      <dgm:t>
        <a:bodyPr/>
        <a:lstStyle/>
        <a:p>
          <a:r>
            <a:rPr lang="en-US" noProof="0" dirty="0" smtClean="0"/>
            <a:t>Residency Job Opportunity?</a:t>
          </a:r>
          <a:endParaRPr lang="en-US" noProof="0" dirty="0"/>
        </a:p>
      </dgm:t>
    </dgm:pt>
    <dgm:pt modelId="{01FB646F-7030-E14C-B08B-7FAA0A10E3D8}" type="parTrans" cxnId="{B9C6462F-9493-5349-B5AC-82E586DF2B41}">
      <dgm:prSet/>
      <dgm:spPr/>
      <dgm:t>
        <a:bodyPr/>
        <a:lstStyle/>
        <a:p>
          <a:endParaRPr lang="en-US" noProof="0"/>
        </a:p>
      </dgm:t>
    </dgm:pt>
    <dgm:pt modelId="{DEAD96FF-1204-1F4C-B863-E9CB71F0439A}" type="sibTrans" cxnId="{B9C6462F-9493-5349-B5AC-82E586DF2B41}">
      <dgm:prSet/>
      <dgm:spPr/>
      <dgm:t>
        <a:bodyPr/>
        <a:lstStyle/>
        <a:p>
          <a:endParaRPr lang="en-US" noProof="0"/>
        </a:p>
      </dgm:t>
    </dgm:pt>
    <dgm:pt modelId="{0566EC05-9F91-CE4D-9BBC-3774549D3E46}">
      <dgm:prSet phldrT="[Text]"/>
      <dgm:spPr/>
      <dgm:t>
        <a:bodyPr/>
        <a:lstStyle/>
        <a:p>
          <a:r>
            <a:rPr lang="en-US" noProof="0" dirty="0" smtClean="0"/>
            <a:t>Learn How To Treat Patients</a:t>
          </a:r>
          <a:endParaRPr lang="en-US" noProof="0" dirty="0"/>
        </a:p>
      </dgm:t>
    </dgm:pt>
    <dgm:pt modelId="{9F8F4F40-41A9-6446-B8A6-1AEEA2EE9AAE}" type="parTrans" cxnId="{A2EC8ABF-62B1-4F48-8828-0C9EB8F802D1}">
      <dgm:prSet/>
      <dgm:spPr/>
      <dgm:t>
        <a:bodyPr/>
        <a:lstStyle/>
        <a:p>
          <a:endParaRPr lang="en-US" noProof="0"/>
        </a:p>
      </dgm:t>
    </dgm:pt>
    <dgm:pt modelId="{944B5601-B731-EF48-9636-272BE4945E3C}" type="sibTrans" cxnId="{A2EC8ABF-62B1-4F48-8828-0C9EB8F802D1}">
      <dgm:prSet/>
      <dgm:spPr/>
      <dgm:t>
        <a:bodyPr/>
        <a:lstStyle/>
        <a:p>
          <a:endParaRPr lang="en-US" noProof="0"/>
        </a:p>
      </dgm:t>
    </dgm:pt>
    <dgm:pt modelId="{6705399F-FBF4-7041-AE11-C69FDD4855B5}">
      <dgm:prSet phldrT="[Text]"/>
      <dgm:spPr/>
      <dgm:t>
        <a:bodyPr/>
        <a:lstStyle/>
        <a:p>
          <a:r>
            <a:rPr lang="en-US" noProof="0" dirty="0" smtClean="0"/>
            <a:t>Operative Skill Development</a:t>
          </a:r>
          <a:endParaRPr lang="en-US" noProof="0" dirty="0"/>
        </a:p>
      </dgm:t>
    </dgm:pt>
    <dgm:pt modelId="{9A46F340-CB76-A642-A137-DFA5A37A1B00}" type="parTrans" cxnId="{3B88119E-7E65-CB47-A0C9-C8D53BA24343}">
      <dgm:prSet/>
      <dgm:spPr/>
      <dgm:t>
        <a:bodyPr/>
        <a:lstStyle/>
        <a:p>
          <a:endParaRPr lang="en-US" noProof="0"/>
        </a:p>
      </dgm:t>
    </dgm:pt>
    <dgm:pt modelId="{3DD886BB-7170-6E4D-9E01-B59FDD73ED4C}" type="sibTrans" cxnId="{3B88119E-7E65-CB47-A0C9-C8D53BA24343}">
      <dgm:prSet/>
      <dgm:spPr/>
      <dgm:t>
        <a:bodyPr/>
        <a:lstStyle/>
        <a:p>
          <a:endParaRPr lang="en-US" noProof="0"/>
        </a:p>
      </dgm:t>
    </dgm:pt>
    <dgm:pt modelId="{8342956F-9E43-E94E-AEDC-3D9581838656}">
      <dgm:prSet/>
      <dgm:spPr/>
      <dgm:t>
        <a:bodyPr/>
        <a:lstStyle/>
        <a:p>
          <a:r>
            <a:rPr lang="en-US" noProof="0" dirty="0" smtClean="0"/>
            <a:t>Postgraduate Training</a:t>
          </a:r>
          <a:endParaRPr lang="en-US" noProof="0" dirty="0"/>
        </a:p>
      </dgm:t>
    </dgm:pt>
    <dgm:pt modelId="{C15FB498-912F-0943-ADE1-AC37CFE4BA4B}" type="parTrans" cxnId="{3CF3BBA2-C97C-8541-9575-3AFFE4E3A784}">
      <dgm:prSet/>
      <dgm:spPr/>
      <dgm:t>
        <a:bodyPr/>
        <a:lstStyle/>
        <a:p>
          <a:endParaRPr lang="en-US" noProof="0"/>
        </a:p>
      </dgm:t>
    </dgm:pt>
    <dgm:pt modelId="{0316FECC-4E6A-4F46-B3BB-63B9648C04AD}" type="sibTrans" cxnId="{3CF3BBA2-C97C-8541-9575-3AFFE4E3A784}">
      <dgm:prSet/>
      <dgm:spPr/>
      <dgm:t>
        <a:bodyPr/>
        <a:lstStyle/>
        <a:p>
          <a:endParaRPr lang="en-US" noProof="0"/>
        </a:p>
      </dgm:t>
    </dgm:pt>
    <dgm:pt modelId="{8FDD5252-7FAE-2046-9924-524E09C3A71A}">
      <dgm:prSet/>
      <dgm:spPr/>
      <dgm:t>
        <a:bodyPr/>
        <a:lstStyle/>
        <a:p>
          <a:r>
            <a:rPr lang="en-US" noProof="0" dirty="0" smtClean="0"/>
            <a:t>Reflection / Evaluation</a:t>
          </a:r>
          <a:endParaRPr lang="en-US" noProof="0" dirty="0"/>
        </a:p>
      </dgm:t>
    </dgm:pt>
    <dgm:pt modelId="{BE2FD8BF-1114-2C43-B414-BF1610F50E98}" type="parTrans" cxnId="{1C7241D5-64D0-9448-B562-5AAC9018DC62}">
      <dgm:prSet/>
      <dgm:spPr/>
      <dgm:t>
        <a:bodyPr/>
        <a:lstStyle/>
        <a:p>
          <a:endParaRPr lang="en-US" noProof="0"/>
        </a:p>
      </dgm:t>
    </dgm:pt>
    <dgm:pt modelId="{878605A9-9128-5845-854A-7FFF6BC14A80}" type="sibTrans" cxnId="{1C7241D5-64D0-9448-B562-5AAC9018DC62}">
      <dgm:prSet/>
      <dgm:spPr/>
      <dgm:t>
        <a:bodyPr/>
        <a:lstStyle/>
        <a:p>
          <a:endParaRPr lang="en-US" noProof="0"/>
        </a:p>
      </dgm:t>
    </dgm:pt>
    <dgm:pt modelId="{6F9050C1-C6D9-B34F-819E-2C6EA8DA2046}">
      <dgm:prSet/>
      <dgm:spPr/>
      <dgm:t>
        <a:bodyPr/>
        <a:lstStyle/>
        <a:p>
          <a:r>
            <a:rPr lang="en-US" noProof="0" dirty="0" smtClean="0"/>
            <a:t>Specialty</a:t>
          </a:r>
          <a:endParaRPr lang="en-US" noProof="0" dirty="0"/>
        </a:p>
      </dgm:t>
    </dgm:pt>
    <dgm:pt modelId="{30D44830-A3FB-A54A-B149-D509932D07FB}" type="parTrans" cxnId="{A243C9A4-4EC7-3348-ADC3-218E82B7DA86}">
      <dgm:prSet/>
      <dgm:spPr/>
      <dgm:t>
        <a:bodyPr/>
        <a:lstStyle/>
        <a:p>
          <a:endParaRPr lang="en-US" noProof="0"/>
        </a:p>
      </dgm:t>
    </dgm:pt>
    <dgm:pt modelId="{2877D8B9-5D4A-0E45-B608-C4E50EAE68B4}" type="sibTrans" cxnId="{A243C9A4-4EC7-3348-ADC3-218E82B7DA86}">
      <dgm:prSet/>
      <dgm:spPr/>
      <dgm:t>
        <a:bodyPr/>
        <a:lstStyle/>
        <a:p>
          <a:endParaRPr lang="en-US" noProof="0"/>
        </a:p>
      </dgm:t>
    </dgm:pt>
    <dgm:pt modelId="{A8A9DB15-A24E-5E49-A0C9-77B276945A39}" type="pres">
      <dgm:prSet presAssocID="{DFD7FC00-8373-AA43-9CFF-B8DB3DFDE69E}" presName="Name0" presStyleCnt="0">
        <dgm:presLayoutVars>
          <dgm:dir/>
          <dgm:resizeHandles val="exact"/>
        </dgm:presLayoutVars>
      </dgm:prSet>
      <dgm:spPr/>
      <dgm:t>
        <a:bodyPr/>
        <a:lstStyle/>
        <a:p>
          <a:endParaRPr lang="de-DE"/>
        </a:p>
      </dgm:t>
    </dgm:pt>
    <dgm:pt modelId="{E992D35F-566D-9A4E-8A76-3D119A5F14A4}" type="pres">
      <dgm:prSet presAssocID="{DFD7FC00-8373-AA43-9CFF-B8DB3DFDE69E}" presName="cycle" presStyleCnt="0"/>
      <dgm:spPr/>
    </dgm:pt>
    <dgm:pt modelId="{AFBCAF7F-BF1E-6646-8960-9DB27D218A21}" type="pres">
      <dgm:prSet presAssocID="{825D330D-0372-C146-8470-C846909924DB}" presName="nodeFirstNode" presStyleLbl="node1" presStyleIdx="0" presStyleCnt="7">
        <dgm:presLayoutVars>
          <dgm:bulletEnabled val="1"/>
        </dgm:presLayoutVars>
      </dgm:prSet>
      <dgm:spPr/>
      <dgm:t>
        <a:bodyPr/>
        <a:lstStyle/>
        <a:p>
          <a:endParaRPr lang="de-DE"/>
        </a:p>
      </dgm:t>
    </dgm:pt>
    <dgm:pt modelId="{2C9F423F-E28B-6540-BAE6-2CDC1C41649C}" type="pres">
      <dgm:prSet presAssocID="{4D84BAF3-E0F8-2F49-8366-B95A445ABC9E}" presName="sibTransFirstNode" presStyleLbl="bgShp" presStyleIdx="0" presStyleCnt="1"/>
      <dgm:spPr/>
      <dgm:t>
        <a:bodyPr/>
        <a:lstStyle/>
        <a:p>
          <a:endParaRPr lang="de-DE"/>
        </a:p>
      </dgm:t>
    </dgm:pt>
    <dgm:pt modelId="{BA7D3EF9-4E13-D747-9566-DFC323B73938}" type="pres">
      <dgm:prSet presAssocID="{CE48DB35-63EF-8943-A9FF-47C83A79A398}" presName="nodeFollowingNodes" presStyleLbl="node1" presStyleIdx="1" presStyleCnt="7">
        <dgm:presLayoutVars>
          <dgm:bulletEnabled val="1"/>
        </dgm:presLayoutVars>
      </dgm:prSet>
      <dgm:spPr/>
      <dgm:t>
        <a:bodyPr/>
        <a:lstStyle/>
        <a:p>
          <a:endParaRPr lang="de-DE"/>
        </a:p>
      </dgm:t>
    </dgm:pt>
    <dgm:pt modelId="{5A3B0705-FF7F-8142-A76C-A61BB7EF6945}" type="pres">
      <dgm:prSet presAssocID="{8342956F-9E43-E94E-AEDC-3D9581838656}" presName="nodeFollowingNodes" presStyleLbl="node1" presStyleIdx="2" presStyleCnt="7">
        <dgm:presLayoutVars>
          <dgm:bulletEnabled val="1"/>
        </dgm:presLayoutVars>
      </dgm:prSet>
      <dgm:spPr/>
      <dgm:t>
        <a:bodyPr/>
        <a:lstStyle/>
        <a:p>
          <a:endParaRPr lang="de-DE"/>
        </a:p>
      </dgm:t>
    </dgm:pt>
    <dgm:pt modelId="{52E88861-3602-BF42-A1E7-0B7B8DABC835}" type="pres">
      <dgm:prSet presAssocID="{0566EC05-9F91-CE4D-9BBC-3774549D3E46}" presName="nodeFollowingNodes" presStyleLbl="node1" presStyleIdx="3" presStyleCnt="7">
        <dgm:presLayoutVars>
          <dgm:bulletEnabled val="1"/>
        </dgm:presLayoutVars>
      </dgm:prSet>
      <dgm:spPr/>
      <dgm:t>
        <a:bodyPr/>
        <a:lstStyle/>
        <a:p>
          <a:endParaRPr lang="de-DE"/>
        </a:p>
      </dgm:t>
    </dgm:pt>
    <dgm:pt modelId="{EBAA76DA-6782-0546-94F1-0682009D0571}" type="pres">
      <dgm:prSet presAssocID="{6705399F-FBF4-7041-AE11-C69FDD4855B5}" presName="nodeFollowingNodes" presStyleLbl="node1" presStyleIdx="4" presStyleCnt="7">
        <dgm:presLayoutVars>
          <dgm:bulletEnabled val="1"/>
        </dgm:presLayoutVars>
      </dgm:prSet>
      <dgm:spPr/>
      <dgm:t>
        <a:bodyPr/>
        <a:lstStyle/>
        <a:p>
          <a:endParaRPr lang="de-DE"/>
        </a:p>
      </dgm:t>
    </dgm:pt>
    <dgm:pt modelId="{96CEABF9-55AD-444E-AD4D-4EC21507539C}" type="pres">
      <dgm:prSet presAssocID="{8FDD5252-7FAE-2046-9924-524E09C3A71A}" presName="nodeFollowingNodes" presStyleLbl="node1" presStyleIdx="5" presStyleCnt="7">
        <dgm:presLayoutVars>
          <dgm:bulletEnabled val="1"/>
        </dgm:presLayoutVars>
      </dgm:prSet>
      <dgm:spPr/>
      <dgm:t>
        <a:bodyPr/>
        <a:lstStyle/>
        <a:p>
          <a:endParaRPr lang="de-DE"/>
        </a:p>
      </dgm:t>
    </dgm:pt>
    <dgm:pt modelId="{EF60E055-8429-7D40-8020-FF78941F8DE2}" type="pres">
      <dgm:prSet presAssocID="{6F9050C1-C6D9-B34F-819E-2C6EA8DA2046}" presName="nodeFollowingNodes" presStyleLbl="node1" presStyleIdx="6" presStyleCnt="7">
        <dgm:presLayoutVars>
          <dgm:bulletEnabled val="1"/>
        </dgm:presLayoutVars>
      </dgm:prSet>
      <dgm:spPr/>
      <dgm:t>
        <a:bodyPr/>
        <a:lstStyle/>
        <a:p>
          <a:endParaRPr lang="de-DE"/>
        </a:p>
      </dgm:t>
    </dgm:pt>
  </dgm:ptLst>
  <dgm:cxnLst>
    <dgm:cxn modelId="{F586E854-6297-5843-8AC1-8F289A15F089}" type="presOf" srcId="{DFD7FC00-8373-AA43-9CFF-B8DB3DFDE69E}" destId="{A8A9DB15-A24E-5E49-A0C9-77B276945A39}" srcOrd="0" destOrd="0" presId="urn:microsoft.com/office/officeart/2005/8/layout/cycle3"/>
    <dgm:cxn modelId="{A7281B1C-CF94-AC4C-A063-40DC20D763F2}" type="presOf" srcId="{8342956F-9E43-E94E-AEDC-3D9581838656}" destId="{5A3B0705-FF7F-8142-A76C-A61BB7EF6945}" srcOrd="0" destOrd="0" presId="urn:microsoft.com/office/officeart/2005/8/layout/cycle3"/>
    <dgm:cxn modelId="{3DDE072E-044E-3540-904A-04CA15D39500}" type="presOf" srcId="{0566EC05-9F91-CE4D-9BBC-3774549D3E46}" destId="{52E88861-3602-BF42-A1E7-0B7B8DABC835}" srcOrd="0" destOrd="0" presId="urn:microsoft.com/office/officeart/2005/8/layout/cycle3"/>
    <dgm:cxn modelId="{87527ABE-13B9-C94E-AE06-8932DD017AF4}" type="presOf" srcId="{4D84BAF3-E0F8-2F49-8366-B95A445ABC9E}" destId="{2C9F423F-E28B-6540-BAE6-2CDC1C41649C}" srcOrd="0" destOrd="0" presId="urn:microsoft.com/office/officeart/2005/8/layout/cycle3"/>
    <dgm:cxn modelId="{1C7241D5-64D0-9448-B562-5AAC9018DC62}" srcId="{DFD7FC00-8373-AA43-9CFF-B8DB3DFDE69E}" destId="{8FDD5252-7FAE-2046-9924-524E09C3A71A}" srcOrd="5" destOrd="0" parTransId="{BE2FD8BF-1114-2C43-B414-BF1610F50E98}" sibTransId="{878605A9-9128-5845-854A-7FFF6BC14A80}"/>
    <dgm:cxn modelId="{6F9B57C8-47BC-E44A-92F7-D7BB172ABD7C}" type="presOf" srcId="{6705399F-FBF4-7041-AE11-C69FDD4855B5}" destId="{EBAA76DA-6782-0546-94F1-0682009D0571}" srcOrd="0" destOrd="0" presId="urn:microsoft.com/office/officeart/2005/8/layout/cycle3"/>
    <dgm:cxn modelId="{D83B7B4D-C1BC-D441-AB9A-22FE5E088211}" type="presOf" srcId="{825D330D-0372-C146-8470-C846909924DB}" destId="{AFBCAF7F-BF1E-6646-8960-9DB27D218A21}" srcOrd="0" destOrd="0" presId="urn:microsoft.com/office/officeart/2005/8/layout/cycle3"/>
    <dgm:cxn modelId="{5EDE90D5-93DE-C748-BBC2-45FC9C899318}" type="presOf" srcId="{8FDD5252-7FAE-2046-9924-524E09C3A71A}" destId="{96CEABF9-55AD-444E-AD4D-4EC21507539C}" srcOrd="0" destOrd="0" presId="urn:microsoft.com/office/officeart/2005/8/layout/cycle3"/>
    <dgm:cxn modelId="{FCE2D4E0-9EF2-D047-A0CA-0342AE4FC487}" type="presOf" srcId="{6F9050C1-C6D9-B34F-819E-2C6EA8DA2046}" destId="{EF60E055-8429-7D40-8020-FF78941F8DE2}" srcOrd="0" destOrd="0" presId="urn:microsoft.com/office/officeart/2005/8/layout/cycle3"/>
    <dgm:cxn modelId="{3CF3BBA2-C97C-8541-9575-3AFFE4E3A784}" srcId="{DFD7FC00-8373-AA43-9CFF-B8DB3DFDE69E}" destId="{8342956F-9E43-E94E-AEDC-3D9581838656}" srcOrd="2" destOrd="0" parTransId="{C15FB498-912F-0943-ADE1-AC37CFE4BA4B}" sibTransId="{0316FECC-4E6A-4F46-B3BB-63B9648C04AD}"/>
    <dgm:cxn modelId="{3B88119E-7E65-CB47-A0C9-C8D53BA24343}" srcId="{DFD7FC00-8373-AA43-9CFF-B8DB3DFDE69E}" destId="{6705399F-FBF4-7041-AE11-C69FDD4855B5}" srcOrd="4" destOrd="0" parTransId="{9A46F340-CB76-A642-A137-DFA5A37A1B00}" sibTransId="{3DD886BB-7170-6E4D-9E01-B59FDD73ED4C}"/>
    <dgm:cxn modelId="{A243C9A4-4EC7-3348-ADC3-218E82B7DA86}" srcId="{DFD7FC00-8373-AA43-9CFF-B8DB3DFDE69E}" destId="{6F9050C1-C6D9-B34F-819E-2C6EA8DA2046}" srcOrd="6" destOrd="0" parTransId="{30D44830-A3FB-A54A-B149-D509932D07FB}" sibTransId="{2877D8B9-5D4A-0E45-B608-C4E50EAE68B4}"/>
    <dgm:cxn modelId="{53FE6793-D420-0249-A90C-7663E28E7479}" srcId="{DFD7FC00-8373-AA43-9CFF-B8DB3DFDE69E}" destId="{825D330D-0372-C146-8470-C846909924DB}" srcOrd="0" destOrd="0" parTransId="{E61D1C64-2481-5C47-8F47-3F3BBDAC578E}" sibTransId="{4D84BAF3-E0F8-2F49-8366-B95A445ABC9E}"/>
    <dgm:cxn modelId="{B9C6462F-9493-5349-B5AC-82E586DF2B41}" srcId="{DFD7FC00-8373-AA43-9CFF-B8DB3DFDE69E}" destId="{CE48DB35-63EF-8943-A9FF-47C83A79A398}" srcOrd="1" destOrd="0" parTransId="{01FB646F-7030-E14C-B08B-7FAA0A10E3D8}" sibTransId="{DEAD96FF-1204-1F4C-B863-E9CB71F0439A}"/>
    <dgm:cxn modelId="{A2EC8ABF-62B1-4F48-8828-0C9EB8F802D1}" srcId="{DFD7FC00-8373-AA43-9CFF-B8DB3DFDE69E}" destId="{0566EC05-9F91-CE4D-9BBC-3774549D3E46}" srcOrd="3" destOrd="0" parTransId="{9F8F4F40-41A9-6446-B8A6-1AEEA2EE9AAE}" sibTransId="{944B5601-B731-EF48-9636-272BE4945E3C}"/>
    <dgm:cxn modelId="{9CE2B5BC-3856-9448-8DB5-C32836BB7422}" type="presOf" srcId="{CE48DB35-63EF-8943-A9FF-47C83A79A398}" destId="{BA7D3EF9-4E13-D747-9566-DFC323B73938}" srcOrd="0" destOrd="0" presId="urn:microsoft.com/office/officeart/2005/8/layout/cycle3"/>
    <dgm:cxn modelId="{A6B38FAB-8BAC-3F4D-93A0-2B180CA055E4}" type="presParOf" srcId="{A8A9DB15-A24E-5E49-A0C9-77B276945A39}" destId="{E992D35F-566D-9A4E-8A76-3D119A5F14A4}" srcOrd="0" destOrd="0" presId="urn:microsoft.com/office/officeart/2005/8/layout/cycle3"/>
    <dgm:cxn modelId="{1F5C2CC6-E2AC-3546-B7E3-817A80DCE739}" type="presParOf" srcId="{E992D35F-566D-9A4E-8A76-3D119A5F14A4}" destId="{AFBCAF7F-BF1E-6646-8960-9DB27D218A21}" srcOrd="0" destOrd="0" presId="urn:microsoft.com/office/officeart/2005/8/layout/cycle3"/>
    <dgm:cxn modelId="{BDB2160C-DF1D-CA42-9E21-C0BC0A863327}" type="presParOf" srcId="{E992D35F-566D-9A4E-8A76-3D119A5F14A4}" destId="{2C9F423F-E28B-6540-BAE6-2CDC1C41649C}" srcOrd="1" destOrd="0" presId="urn:microsoft.com/office/officeart/2005/8/layout/cycle3"/>
    <dgm:cxn modelId="{81F0166A-8F58-AF45-AE5B-02B474F3F2D6}" type="presParOf" srcId="{E992D35F-566D-9A4E-8A76-3D119A5F14A4}" destId="{BA7D3EF9-4E13-D747-9566-DFC323B73938}" srcOrd="2" destOrd="0" presId="urn:microsoft.com/office/officeart/2005/8/layout/cycle3"/>
    <dgm:cxn modelId="{8A9B9938-68E7-644D-AD83-9DEA95AD7378}" type="presParOf" srcId="{E992D35F-566D-9A4E-8A76-3D119A5F14A4}" destId="{5A3B0705-FF7F-8142-A76C-A61BB7EF6945}" srcOrd="3" destOrd="0" presId="urn:microsoft.com/office/officeart/2005/8/layout/cycle3"/>
    <dgm:cxn modelId="{BADEE282-59EA-C14D-8AFF-346C728FC270}" type="presParOf" srcId="{E992D35F-566D-9A4E-8A76-3D119A5F14A4}" destId="{52E88861-3602-BF42-A1E7-0B7B8DABC835}" srcOrd="4" destOrd="0" presId="urn:microsoft.com/office/officeart/2005/8/layout/cycle3"/>
    <dgm:cxn modelId="{467F6455-FBE8-C943-9988-8018835226EC}" type="presParOf" srcId="{E992D35F-566D-9A4E-8A76-3D119A5F14A4}" destId="{EBAA76DA-6782-0546-94F1-0682009D0571}" srcOrd="5" destOrd="0" presId="urn:microsoft.com/office/officeart/2005/8/layout/cycle3"/>
    <dgm:cxn modelId="{629BE776-D888-1345-92E1-0AD2C81F4A0E}" type="presParOf" srcId="{E992D35F-566D-9A4E-8A76-3D119A5F14A4}" destId="{96CEABF9-55AD-444E-AD4D-4EC21507539C}" srcOrd="6" destOrd="0" presId="urn:microsoft.com/office/officeart/2005/8/layout/cycle3"/>
    <dgm:cxn modelId="{3AEDCA33-0546-F647-8553-AA1927DC6134}" type="presParOf" srcId="{E992D35F-566D-9A4E-8A76-3D119A5F14A4}" destId="{EF60E055-8429-7D40-8020-FF78941F8DE2}"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D7FC00-8373-AA43-9CFF-B8DB3DFDE69E}"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de-DE"/>
        </a:p>
      </dgm:t>
    </dgm:pt>
    <dgm:pt modelId="{825D330D-0372-C146-8470-C846909924DB}">
      <dgm:prSet phldrT="[Text]"/>
      <dgm:spPr/>
      <dgm:t>
        <a:bodyPr/>
        <a:lstStyle/>
        <a:p>
          <a:r>
            <a:rPr lang="en-US" i="1" noProof="0" dirty="0" smtClean="0"/>
            <a:t>I am a surgeon</a:t>
          </a:r>
          <a:endParaRPr lang="en-US" i="1" noProof="0" dirty="0"/>
        </a:p>
      </dgm:t>
    </dgm:pt>
    <dgm:pt modelId="{E61D1C64-2481-5C47-8F47-3F3BBDAC578E}" type="parTrans" cxnId="{53FE6793-D420-0249-A90C-7663E28E7479}">
      <dgm:prSet/>
      <dgm:spPr/>
      <dgm:t>
        <a:bodyPr/>
        <a:lstStyle/>
        <a:p>
          <a:endParaRPr lang="en-US" noProof="0"/>
        </a:p>
      </dgm:t>
    </dgm:pt>
    <dgm:pt modelId="{4D84BAF3-E0F8-2F49-8366-B95A445ABC9E}" type="sibTrans" cxnId="{53FE6793-D420-0249-A90C-7663E28E7479}">
      <dgm:prSet/>
      <dgm:spPr/>
      <dgm:t>
        <a:bodyPr/>
        <a:lstStyle/>
        <a:p>
          <a:endParaRPr lang="en-US" noProof="0"/>
        </a:p>
      </dgm:t>
    </dgm:pt>
    <dgm:pt modelId="{CE48DB35-63EF-8943-A9FF-47C83A79A398}">
      <dgm:prSet phldrT="[Text]"/>
      <dgm:spPr/>
      <dgm:t>
        <a:bodyPr/>
        <a:lstStyle/>
        <a:p>
          <a:r>
            <a:rPr lang="en-US" noProof="0" dirty="0" smtClean="0"/>
            <a:t>Residency Job Opportunity?</a:t>
          </a:r>
          <a:endParaRPr lang="en-US" noProof="0" dirty="0"/>
        </a:p>
      </dgm:t>
    </dgm:pt>
    <dgm:pt modelId="{01FB646F-7030-E14C-B08B-7FAA0A10E3D8}" type="parTrans" cxnId="{B9C6462F-9493-5349-B5AC-82E586DF2B41}">
      <dgm:prSet/>
      <dgm:spPr/>
      <dgm:t>
        <a:bodyPr/>
        <a:lstStyle/>
        <a:p>
          <a:endParaRPr lang="en-US" noProof="0"/>
        </a:p>
      </dgm:t>
    </dgm:pt>
    <dgm:pt modelId="{DEAD96FF-1204-1F4C-B863-E9CB71F0439A}" type="sibTrans" cxnId="{B9C6462F-9493-5349-B5AC-82E586DF2B41}">
      <dgm:prSet/>
      <dgm:spPr/>
      <dgm:t>
        <a:bodyPr/>
        <a:lstStyle/>
        <a:p>
          <a:endParaRPr lang="en-US" noProof="0"/>
        </a:p>
      </dgm:t>
    </dgm:pt>
    <dgm:pt modelId="{0566EC05-9F91-CE4D-9BBC-3774549D3E46}">
      <dgm:prSet phldrT="[Text]"/>
      <dgm:spPr/>
      <dgm:t>
        <a:bodyPr/>
        <a:lstStyle/>
        <a:p>
          <a:r>
            <a:rPr lang="en-US" noProof="0" dirty="0" smtClean="0"/>
            <a:t>Learn How To Treat Patients</a:t>
          </a:r>
          <a:endParaRPr lang="en-US" noProof="0" dirty="0"/>
        </a:p>
      </dgm:t>
    </dgm:pt>
    <dgm:pt modelId="{9F8F4F40-41A9-6446-B8A6-1AEEA2EE9AAE}" type="parTrans" cxnId="{A2EC8ABF-62B1-4F48-8828-0C9EB8F802D1}">
      <dgm:prSet/>
      <dgm:spPr/>
      <dgm:t>
        <a:bodyPr/>
        <a:lstStyle/>
        <a:p>
          <a:endParaRPr lang="en-US" noProof="0"/>
        </a:p>
      </dgm:t>
    </dgm:pt>
    <dgm:pt modelId="{944B5601-B731-EF48-9636-272BE4945E3C}" type="sibTrans" cxnId="{A2EC8ABF-62B1-4F48-8828-0C9EB8F802D1}">
      <dgm:prSet/>
      <dgm:spPr/>
      <dgm:t>
        <a:bodyPr/>
        <a:lstStyle/>
        <a:p>
          <a:endParaRPr lang="en-US" noProof="0"/>
        </a:p>
      </dgm:t>
    </dgm:pt>
    <dgm:pt modelId="{6705399F-FBF4-7041-AE11-C69FDD4855B5}">
      <dgm:prSet phldrT="[Text]"/>
      <dgm:spPr/>
      <dgm:t>
        <a:bodyPr/>
        <a:lstStyle/>
        <a:p>
          <a:r>
            <a:rPr lang="en-US" noProof="0" dirty="0" smtClean="0"/>
            <a:t>Operative Skills Development</a:t>
          </a:r>
          <a:endParaRPr lang="en-US" noProof="0" dirty="0"/>
        </a:p>
      </dgm:t>
    </dgm:pt>
    <dgm:pt modelId="{9A46F340-CB76-A642-A137-DFA5A37A1B00}" type="parTrans" cxnId="{3B88119E-7E65-CB47-A0C9-C8D53BA24343}">
      <dgm:prSet/>
      <dgm:spPr/>
      <dgm:t>
        <a:bodyPr/>
        <a:lstStyle/>
        <a:p>
          <a:endParaRPr lang="en-US" noProof="0"/>
        </a:p>
      </dgm:t>
    </dgm:pt>
    <dgm:pt modelId="{3DD886BB-7170-6E4D-9E01-B59FDD73ED4C}" type="sibTrans" cxnId="{3B88119E-7E65-CB47-A0C9-C8D53BA24343}">
      <dgm:prSet/>
      <dgm:spPr/>
      <dgm:t>
        <a:bodyPr/>
        <a:lstStyle/>
        <a:p>
          <a:endParaRPr lang="en-US" noProof="0"/>
        </a:p>
      </dgm:t>
    </dgm:pt>
    <dgm:pt modelId="{8342956F-9E43-E94E-AEDC-3D9581838656}">
      <dgm:prSet/>
      <dgm:spPr/>
      <dgm:t>
        <a:bodyPr/>
        <a:lstStyle/>
        <a:p>
          <a:r>
            <a:rPr lang="en-US" noProof="0" dirty="0" smtClean="0"/>
            <a:t>Postgraduate Training</a:t>
          </a:r>
          <a:endParaRPr lang="en-US" noProof="0" dirty="0"/>
        </a:p>
      </dgm:t>
    </dgm:pt>
    <dgm:pt modelId="{C15FB498-912F-0943-ADE1-AC37CFE4BA4B}" type="parTrans" cxnId="{3CF3BBA2-C97C-8541-9575-3AFFE4E3A784}">
      <dgm:prSet/>
      <dgm:spPr/>
      <dgm:t>
        <a:bodyPr/>
        <a:lstStyle/>
        <a:p>
          <a:endParaRPr lang="en-US" noProof="0"/>
        </a:p>
      </dgm:t>
    </dgm:pt>
    <dgm:pt modelId="{0316FECC-4E6A-4F46-B3BB-63B9648C04AD}" type="sibTrans" cxnId="{3CF3BBA2-C97C-8541-9575-3AFFE4E3A784}">
      <dgm:prSet/>
      <dgm:spPr/>
      <dgm:t>
        <a:bodyPr/>
        <a:lstStyle/>
        <a:p>
          <a:endParaRPr lang="en-US" noProof="0"/>
        </a:p>
      </dgm:t>
    </dgm:pt>
    <dgm:pt modelId="{8FDD5252-7FAE-2046-9924-524E09C3A71A}">
      <dgm:prSet/>
      <dgm:spPr/>
      <dgm:t>
        <a:bodyPr/>
        <a:lstStyle/>
        <a:p>
          <a:r>
            <a:rPr lang="en-US" noProof="0" dirty="0" smtClean="0"/>
            <a:t>Reflection / Evaluation</a:t>
          </a:r>
          <a:endParaRPr lang="en-US" noProof="0" dirty="0"/>
        </a:p>
      </dgm:t>
    </dgm:pt>
    <dgm:pt modelId="{BE2FD8BF-1114-2C43-B414-BF1610F50E98}" type="parTrans" cxnId="{1C7241D5-64D0-9448-B562-5AAC9018DC62}">
      <dgm:prSet/>
      <dgm:spPr/>
      <dgm:t>
        <a:bodyPr/>
        <a:lstStyle/>
        <a:p>
          <a:endParaRPr lang="en-US" noProof="0"/>
        </a:p>
      </dgm:t>
    </dgm:pt>
    <dgm:pt modelId="{878605A9-9128-5845-854A-7FFF6BC14A80}" type="sibTrans" cxnId="{1C7241D5-64D0-9448-B562-5AAC9018DC62}">
      <dgm:prSet/>
      <dgm:spPr/>
      <dgm:t>
        <a:bodyPr/>
        <a:lstStyle/>
        <a:p>
          <a:endParaRPr lang="en-US" noProof="0"/>
        </a:p>
      </dgm:t>
    </dgm:pt>
    <dgm:pt modelId="{6F9050C1-C6D9-B34F-819E-2C6EA8DA2046}">
      <dgm:prSet/>
      <dgm:spPr/>
      <dgm:t>
        <a:bodyPr/>
        <a:lstStyle/>
        <a:p>
          <a:r>
            <a:rPr lang="en-US" noProof="0" dirty="0" smtClean="0"/>
            <a:t>Specialty</a:t>
          </a:r>
          <a:endParaRPr lang="en-US" noProof="0" dirty="0"/>
        </a:p>
      </dgm:t>
    </dgm:pt>
    <dgm:pt modelId="{30D44830-A3FB-A54A-B149-D509932D07FB}" type="parTrans" cxnId="{A243C9A4-4EC7-3348-ADC3-218E82B7DA86}">
      <dgm:prSet/>
      <dgm:spPr/>
      <dgm:t>
        <a:bodyPr/>
        <a:lstStyle/>
        <a:p>
          <a:endParaRPr lang="en-US" noProof="0"/>
        </a:p>
      </dgm:t>
    </dgm:pt>
    <dgm:pt modelId="{2877D8B9-5D4A-0E45-B608-C4E50EAE68B4}" type="sibTrans" cxnId="{A243C9A4-4EC7-3348-ADC3-218E82B7DA86}">
      <dgm:prSet/>
      <dgm:spPr/>
      <dgm:t>
        <a:bodyPr/>
        <a:lstStyle/>
        <a:p>
          <a:endParaRPr lang="en-US" noProof="0"/>
        </a:p>
      </dgm:t>
    </dgm:pt>
    <dgm:pt modelId="{A8A9DB15-A24E-5E49-A0C9-77B276945A39}" type="pres">
      <dgm:prSet presAssocID="{DFD7FC00-8373-AA43-9CFF-B8DB3DFDE69E}" presName="Name0" presStyleCnt="0">
        <dgm:presLayoutVars>
          <dgm:dir/>
          <dgm:resizeHandles val="exact"/>
        </dgm:presLayoutVars>
      </dgm:prSet>
      <dgm:spPr/>
      <dgm:t>
        <a:bodyPr/>
        <a:lstStyle/>
        <a:p>
          <a:endParaRPr lang="de-DE"/>
        </a:p>
      </dgm:t>
    </dgm:pt>
    <dgm:pt modelId="{E992D35F-566D-9A4E-8A76-3D119A5F14A4}" type="pres">
      <dgm:prSet presAssocID="{DFD7FC00-8373-AA43-9CFF-B8DB3DFDE69E}" presName="cycle" presStyleCnt="0"/>
      <dgm:spPr/>
    </dgm:pt>
    <dgm:pt modelId="{AFBCAF7F-BF1E-6646-8960-9DB27D218A21}" type="pres">
      <dgm:prSet presAssocID="{825D330D-0372-C146-8470-C846909924DB}" presName="nodeFirstNode" presStyleLbl="node1" presStyleIdx="0" presStyleCnt="7">
        <dgm:presLayoutVars>
          <dgm:bulletEnabled val="1"/>
        </dgm:presLayoutVars>
      </dgm:prSet>
      <dgm:spPr/>
      <dgm:t>
        <a:bodyPr/>
        <a:lstStyle/>
        <a:p>
          <a:endParaRPr lang="de-DE"/>
        </a:p>
      </dgm:t>
    </dgm:pt>
    <dgm:pt modelId="{2C9F423F-E28B-6540-BAE6-2CDC1C41649C}" type="pres">
      <dgm:prSet presAssocID="{4D84BAF3-E0F8-2F49-8366-B95A445ABC9E}" presName="sibTransFirstNode" presStyleLbl="bgShp" presStyleIdx="0" presStyleCnt="1"/>
      <dgm:spPr/>
      <dgm:t>
        <a:bodyPr/>
        <a:lstStyle/>
        <a:p>
          <a:endParaRPr lang="de-DE"/>
        </a:p>
      </dgm:t>
    </dgm:pt>
    <dgm:pt modelId="{BA7D3EF9-4E13-D747-9566-DFC323B73938}" type="pres">
      <dgm:prSet presAssocID="{CE48DB35-63EF-8943-A9FF-47C83A79A398}" presName="nodeFollowingNodes" presStyleLbl="node1" presStyleIdx="1" presStyleCnt="7">
        <dgm:presLayoutVars>
          <dgm:bulletEnabled val="1"/>
        </dgm:presLayoutVars>
      </dgm:prSet>
      <dgm:spPr/>
      <dgm:t>
        <a:bodyPr/>
        <a:lstStyle/>
        <a:p>
          <a:endParaRPr lang="de-DE"/>
        </a:p>
      </dgm:t>
    </dgm:pt>
    <dgm:pt modelId="{5A3B0705-FF7F-8142-A76C-A61BB7EF6945}" type="pres">
      <dgm:prSet presAssocID="{8342956F-9E43-E94E-AEDC-3D9581838656}" presName="nodeFollowingNodes" presStyleLbl="node1" presStyleIdx="2" presStyleCnt="7">
        <dgm:presLayoutVars>
          <dgm:bulletEnabled val="1"/>
        </dgm:presLayoutVars>
      </dgm:prSet>
      <dgm:spPr/>
      <dgm:t>
        <a:bodyPr/>
        <a:lstStyle/>
        <a:p>
          <a:endParaRPr lang="de-DE"/>
        </a:p>
      </dgm:t>
    </dgm:pt>
    <dgm:pt modelId="{52E88861-3602-BF42-A1E7-0B7B8DABC835}" type="pres">
      <dgm:prSet presAssocID="{0566EC05-9F91-CE4D-9BBC-3774549D3E46}" presName="nodeFollowingNodes" presStyleLbl="node1" presStyleIdx="3" presStyleCnt="7">
        <dgm:presLayoutVars>
          <dgm:bulletEnabled val="1"/>
        </dgm:presLayoutVars>
      </dgm:prSet>
      <dgm:spPr/>
      <dgm:t>
        <a:bodyPr/>
        <a:lstStyle/>
        <a:p>
          <a:endParaRPr lang="de-DE"/>
        </a:p>
      </dgm:t>
    </dgm:pt>
    <dgm:pt modelId="{EBAA76DA-6782-0546-94F1-0682009D0571}" type="pres">
      <dgm:prSet presAssocID="{6705399F-FBF4-7041-AE11-C69FDD4855B5}" presName="nodeFollowingNodes" presStyleLbl="node1" presStyleIdx="4" presStyleCnt="7">
        <dgm:presLayoutVars>
          <dgm:bulletEnabled val="1"/>
        </dgm:presLayoutVars>
      </dgm:prSet>
      <dgm:spPr/>
      <dgm:t>
        <a:bodyPr/>
        <a:lstStyle/>
        <a:p>
          <a:endParaRPr lang="de-DE"/>
        </a:p>
      </dgm:t>
    </dgm:pt>
    <dgm:pt modelId="{96CEABF9-55AD-444E-AD4D-4EC21507539C}" type="pres">
      <dgm:prSet presAssocID="{8FDD5252-7FAE-2046-9924-524E09C3A71A}" presName="nodeFollowingNodes" presStyleLbl="node1" presStyleIdx="5" presStyleCnt="7">
        <dgm:presLayoutVars>
          <dgm:bulletEnabled val="1"/>
        </dgm:presLayoutVars>
      </dgm:prSet>
      <dgm:spPr/>
      <dgm:t>
        <a:bodyPr/>
        <a:lstStyle/>
        <a:p>
          <a:endParaRPr lang="de-DE"/>
        </a:p>
      </dgm:t>
    </dgm:pt>
    <dgm:pt modelId="{EF60E055-8429-7D40-8020-FF78941F8DE2}" type="pres">
      <dgm:prSet presAssocID="{6F9050C1-C6D9-B34F-819E-2C6EA8DA2046}" presName="nodeFollowingNodes" presStyleLbl="node1" presStyleIdx="6" presStyleCnt="7">
        <dgm:presLayoutVars>
          <dgm:bulletEnabled val="1"/>
        </dgm:presLayoutVars>
      </dgm:prSet>
      <dgm:spPr/>
      <dgm:t>
        <a:bodyPr/>
        <a:lstStyle/>
        <a:p>
          <a:endParaRPr lang="de-DE"/>
        </a:p>
      </dgm:t>
    </dgm:pt>
  </dgm:ptLst>
  <dgm:cxnLst>
    <dgm:cxn modelId="{3FC1FD70-3E4F-024C-BAD5-7D4AAA288035}" type="presOf" srcId="{6705399F-FBF4-7041-AE11-C69FDD4855B5}" destId="{EBAA76DA-6782-0546-94F1-0682009D0571}" srcOrd="0" destOrd="0" presId="urn:microsoft.com/office/officeart/2005/8/layout/cycle3"/>
    <dgm:cxn modelId="{2FE64A59-4174-B140-9BFD-94CCE5B61EAB}" type="presOf" srcId="{8342956F-9E43-E94E-AEDC-3D9581838656}" destId="{5A3B0705-FF7F-8142-A76C-A61BB7EF6945}" srcOrd="0" destOrd="0" presId="urn:microsoft.com/office/officeart/2005/8/layout/cycle3"/>
    <dgm:cxn modelId="{E35BD758-B651-0042-8515-0A9B49D5CC97}" type="presOf" srcId="{825D330D-0372-C146-8470-C846909924DB}" destId="{AFBCAF7F-BF1E-6646-8960-9DB27D218A21}" srcOrd="0" destOrd="0" presId="urn:microsoft.com/office/officeart/2005/8/layout/cycle3"/>
    <dgm:cxn modelId="{1C7241D5-64D0-9448-B562-5AAC9018DC62}" srcId="{DFD7FC00-8373-AA43-9CFF-B8DB3DFDE69E}" destId="{8FDD5252-7FAE-2046-9924-524E09C3A71A}" srcOrd="5" destOrd="0" parTransId="{BE2FD8BF-1114-2C43-B414-BF1610F50E98}" sibTransId="{878605A9-9128-5845-854A-7FFF6BC14A80}"/>
    <dgm:cxn modelId="{BE9EBACA-E315-8D49-A8C7-6423018B8F6B}" type="presOf" srcId="{4D84BAF3-E0F8-2F49-8366-B95A445ABC9E}" destId="{2C9F423F-E28B-6540-BAE6-2CDC1C41649C}" srcOrd="0" destOrd="0" presId="urn:microsoft.com/office/officeart/2005/8/layout/cycle3"/>
    <dgm:cxn modelId="{D8F23619-3C65-6742-BF71-5FFEAD0AF3F7}" type="presOf" srcId="{6F9050C1-C6D9-B34F-819E-2C6EA8DA2046}" destId="{EF60E055-8429-7D40-8020-FF78941F8DE2}" srcOrd="0" destOrd="0" presId="urn:microsoft.com/office/officeart/2005/8/layout/cycle3"/>
    <dgm:cxn modelId="{3CF3BBA2-C97C-8541-9575-3AFFE4E3A784}" srcId="{DFD7FC00-8373-AA43-9CFF-B8DB3DFDE69E}" destId="{8342956F-9E43-E94E-AEDC-3D9581838656}" srcOrd="2" destOrd="0" parTransId="{C15FB498-912F-0943-ADE1-AC37CFE4BA4B}" sibTransId="{0316FECC-4E6A-4F46-B3BB-63B9648C04AD}"/>
    <dgm:cxn modelId="{DC2C1FF9-692F-6543-9E19-9B3090D2C824}" type="presOf" srcId="{8FDD5252-7FAE-2046-9924-524E09C3A71A}" destId="{96CEABF9-55AD-444E-AD4D-4EC21507539C}" srcOrd="0" destOrd="0" presId="urn:microsoft.com/office/officeart/2005/8/layout/cycle3"/>
    <dgm:cxn modelId="{3B88119E-7E65-CB47-A0C9-C8D53BA24343}" srcId="{DFD7FC00-8373-AA43-9CFF-B8DB3DFDE69E}" destId="{6705399F-FBF4-7041-AE11-C69FDD4855B5}" srcOrd="4" destOrd="0" parTransId="{9A46F340-CB76-A642-A137-DFA5A37A1B00}" sibTransId="{3DD886BB-7170-6E4D-9E01-B59FDD73ED4C}"/>
    <dgm:cxn modelId="{A243C9A4-4EC7-3348-ADC3-218E82B7DA86}" srcId="{DFD7FC00-8373-AA43-9CFF-B8DB3DFDE69E}" destId="{6F9050C1-C6D9-B34F-819E-2C6EA8DA2046}" srcOrd="6" destOrd="0" parTransId="{30D44830-A3FB-A54A-B149-D509932D07FB}" sibTransId="{2877D8B9-5D4A-0E45-B608-C4E50EAE68B4}"/>
    <dgm:cxn modelId="{2459A779-4E0E-C74B-8BD5-DE876C195075}" type="presOf" srcId="{DFD7FC00-8373-AA43-9CFF-B8DB3DFDE69E}" destId="{A8A9DB15-A24E-5E49-A0C9-77B276945A39}" srcOrd="0" destOrd="0" presId="urn:microsoft.com/office/officeart/2005/8/layout/cycle3"/>
    <dgm:cxn modelId="{CC5CEDB0-3E03-1143-A7B8-8C868D8876C3}" type="presOf" srcId="{CE48DB35-63EF-8943-A9FF-47C83A79A398}" destId="{BA7D3EF9-4E13-D747-9566-DFC323B73938}" srcOrd="0" destOrd="0" presId="urn:microsoft.com/office/officeart/2005/8/layout/cycle3"/>
    <dgm:cxn modelId="{53FE6793-D420-0249-A90C-7663E28E7479}" srcId="{DFD7FC00-8373-AA43-9CFF-B8DB3DFDE69E}" destId="{825D330D-0372-C146-8470-C846909924DB}" srcOrd="0" destOrd="0" parTransId="{E61D1C64-2481-5C47-8F47-3F3BBDAC578E}" sibTransId="{4D84BAF3-E0F8-2F49-8366-B95A445ABC9E}"/>
    <dgm:cxn modelId="{B9C6462F-9493-5349-B5AC-82E586DF2B41}" srcId="{DFD7FC00-8373-AA43-9CFF-B8DB3DFDE69E}" destId="{CE48DB35-63EF-8943-A9FF-47C83A79A398}" srcOrd="1" destOrd="0" parTransId="{01FB646F-7030-E14C-B08B-7FAA0A10E3D8}" sibTransId="{DEAD96FF-1204-1F4C-B863-E9CB71F0439A}"/>
    <dgm:cxn modelId="{A2EC8ABF-62B1-4F48-8828-0C9EB8F802D1}" srcId="{DFD7FC00-8373-AA43-9CFF-B8DB3DFDE69E}" destId="{0566EC05-9F91-CE4D-9BBC-3774549D3E46}" srcOrd="3" destOrd="0" parTransId="{9F8F4F40-41A9-6446-B8A6-1AEEA2EE9AAE}" sibTransId="{944B5601-B731-EF48-9636-272BE4945E3C}"/>
    <dgm:cxn modelId="{FA5BF970-C139-1542-841B-B1DF7850C59B}" type="presOf" srcId="{0566EC05-9F91-CE4D-9BBC-3774549D3E46}" destId="{52E88861-3602-BF42-A1E7-0B7B8DABC835}" srcOrd="0" destOrd="0" presId="urn:microsoft.com/office/officeart/2005/8/layout/cycle3"/>
    <dgm:cxn modelId="{51179438-F1D6-F74F-9D49-1AE36B97D80C}" type="presParOf" srcId="{A8A9DB15-A24E-5E49-A0C9-77B276945A39}" destId="{E992D35F-566D-9A4E-8A76-3D119A5F14A4}" srcOrd="0" destOrd="0" presId="urn:microsoft.com/office/officeart/2005/8/layout/cycle3"/>
    <dgm:cxn modelId="{707BF1E9-981A-824F-9E72-0A4FAB1A7CFD}" type="presParOf" srcId="{E992D35F-566D-9A4E-8A76-3D119A5F14A4}" destId="{AFBCAF7F-BF1E-6646-8960-9DB27D218A21}" srcOrd="0" destOrd="0" presId="urn:microsoft.com/office/officeart/2005/8/layout/cycle3"/>
    <dgm:cxn modelId="{32A5F710-08D9-B749-B25B-D5CF428FC9CC}" type="presParOf" srcId="{E992D35F-566D-9A4E-8A76-3D119A5F14A4}" destId="{2C9F423F-E28B-6540-BAE6-2CDC1C41649C}" srcOrd="1" destOrd="0" presId="urn:microsoft.com/office/officeart/2005/8/layout/cycle3"/>
    <dgm:cxn modelId="{6FBD42E0-7C68-2545-8B10-4C764E6BBE7B}" type="presParOf" srcId="{E992D35F-566D-9A4E-8A76-3D119A5F14A4}" destId="{BA7D3EF9-4E13-D747-9566-DFC323B73938}" srcOrd="2" destOrd="0" presId="urn:microsoft.com/office/officeart/2005/8/layout/cycle3"/>
    <dgm:cxn modelId="{43D01401-9856-8B4B-902E-779B0C98CBBC}" type="presParOf" srcId="{E992D35F-566D-9A4E-8A76-3D119A5F14A4}" destId="{5A3B0705-FF7F-8142-A76C-A61BB7EF6945}" srcOrd="3" destOrd="0" presId="urn:microsoft.com/office/officeart/2005/8/layout/cycle3"/>
    <dgm:cxn modelId="{0422EBA7-7D4A-ED47-90F7-AF216CE06C74}" type="presParOf" srcId="{E992D35F-566D-9A4E-8A76-3D119A5F14A4}" destId="{52E88861-3602-BF42-A1E7-0B7B8DABC835}" srcOrd="4" destOrd="0" presId="urn:microsoft.com/office/officeart/2005/8/layout/cycle3"/>
    <dgm:cxn modelId="{320A8882-C793-954A-9026-EDE0AEBD646F}" type="presParOf" srcId="{E992D35F-566D-9A4E-8A76-3D119A5F14A4}" destId="{EBAA76DA-6782-0546-94F1-0682009D0571}" srcOrd="5" destOrd="0" presId="urn:microsoft.com/office/officeart/2005/8/layout/cycle3"/>
    <dgm:cxn modelId="{5CDB1FE9-3945-5F4A-BA53-6C548BA5FF37}" type="presParOf" srcId="{E992D35F-566D-9A4E-8A76-3D119A5F14A4}" destId="{96CEABF9-55AD-444E-AD4D-4EC21507539C}" srcOrd="6" destOrd="0" presId="urn:microsoft.com/office/officeart/2005/8/layout/cycle3"/>
    <dgm:cxn modelId="{32748FCE-87B5-4148-8A57-7931C7C87FC6}" type="presParOf" srcId="{E992D35F-566D-9A4E-8A76-3D119A5F14A4}" destId="{EF60E055-8429-7D40-8020-FF78941F8DE2}"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F423F-E28B-6540-BAE6-2CDC1C41649C}">
      <dsp:nvSpPr>
        <dsp:cNvPr id="0" name=""/>
        <dsp:cNvSpPr/>
      </dsp:nvSpPr>
      <dsp:spPr>
        <a:xfrm>
          <a:off x="1507672" y="-35555"/>
          <a:ext cx="5516283" cy="5516283"/>
        </a:xfrm>
        <a:prstGeom prst="circularArrow">
          <a:avLst>
            <a:gd name="adj1" fmla="val 5544"/>
            <a:gd name="adj2" fmla="val 330680"/>
            <a:gd name="adj3" fmla="val 14499533"/>
            <a:gd name="adj4" fmla="val 16959527"/>
            <a:gd name="adj5" fmla="val 5757"/>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FBCAF7F-BF1E-6646-8960-9DB27D218A21}">
      <dsp:nvSpPr>
        <dsp:cNvPr id="0" name=""/>
        <dsp:cNvSpPr/>
      </dsp:nvSpPr>
      <dsp:spPr>
        <a:xfrm>
          <a:off x="3397237" y="1222"/>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noProof="0" smtClean="0"/>
            <a:t>Longterm Career Goal</a:t>
          </a:r>
          <a:endParaRPr lang="en-US" sz="1700" kern="1200" noProof="0"/>
        </a:p>
      </dsp:txBody>
      <dsp:txXfrm>
        <a:off x="3439637" y="43622"/>
        <a:ext cx="1652352" cy="783776"/>
      </dsp:txXfrm>
    </dsp:sp>
    <dsp:sp modelId="{BA7D3EF9-4E13-D747-9566-DFC323B73938}">
      <dsp:nvSpPr>
        <dsp:cNvPr id="0" name=""/>
        <dsp:cNvSpPr/>
      </dsp:nvSpPr>
      <dsp:spPr>
        <a:xfrm>
          <a:off x="5236386" y="886909"/>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noProof="0" smtClean="0"/>
            <a:t>Job Opportunity</a:t>
          </a:r>
          <a:endParaRPr lang="en-US" sz="1700" kern="1200" noProof="0"/>
        </a:p>
      </dsp:txBody>
      <dsp:txXfrm>
        <a:off x="5278786" y="929309"/>
        <a:ext cx="1652352" cy="783776"/>
      </dsp:txXfrm>
    </dsp:sp>
    <dsp:sp modelId="{5A3B0705-FF7F-8142-A76C-A61BB7EF6945}">
      <dsp:nvSpPr>
        <dsp:cNvPr id="0" name=""/>
        <dsp:cNvSpPr/>
      </dsp:nvSpPr>
      <dsp:spPr>
        <a:xfrm>
          <a:off x="5690618" y="2877031"/>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noProof="0" smtClean="0"/>
            <a:t>Defining Specific Short Term Goals</a:t>
          </a:r>
          <a:endParaRPr lang="en-US" sz="1700" kern="1200" noProof="0"/>
        </a:p>
      </dsp:txBody>
      <dsp:txXfrm>
        <a:off x="5733018" y="2919431"/>
        <a:ext cx="1652352" cy="783776"/>
      </dsp:txXfrm>
    </dsp:sp>
    <dsp:sp modelId="{52E88861-3602-BF42-A1E7-0B7B8DABC835}">
      <dsp:nvSpPr>
        <dsp:cNvPr id="0" name=""/>
        <dsp:cNvSpPr/>
      </dsp:nvSpPr>
      <dsp:spPr>
        <a:xfrm>
          <a:off x="4417888" y="4472985"/>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noProof="0" smtClean="0"/>
            <a:t>Skills Development</a:t>
          </a:r>
          <a:endParaRPr lang="en-US" sz="1700" kern="1200" noProof="0"/>
        </a:p>
      </dsp:txBody>
      <dsp:txXfrm>
        <a:off x="4460288" y="4515385"/>
        <a:ext cx="1652352" cy="783776"/>
      </dsp:txXfrm>
    </dsp:sp>
    <dsp:sp modelId="{EBAA76DA-6782-0546-94F1-0682009D0571}">
      <dsp:nvSpPr>
        <dsp:cNvPr id="0" name=""/>
        <dsp:cNvSpPr/>
      </dsp:nvSpPr>
      <dsp:spPr>
        <a:xfrm>
          <a:off x="2376586" y="4472985"/>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noProof="0" dirty="0" smtClean="0"/>
            <a:t>Establish </a:t>
          </a:r>
          <a:r>
            <a:rPr lang="en-US" sz="1700" kern="1200" noProof="0" dirty="0" err="1" smtClean="0"/>
            <a:t>Responsabilities</a:t>
          </a:r>
          <a:endParaRPr lang="en-US" sz="1700" kern="1200" noProof="0" dirty="0"/>
        </a:p>
      </dsp:txBody>
      <dsp:txXfrm>
        <a:off x="2418986" y="4515385"/>
        <a:ext cx="1652352" cy="783776"/>
      </dsp:txXfrm>
    </dsp:sp>
    <dsp:sp modelId="{96CEABF9-55AD-444E-AD4D-4EC21507539C}">
      <dsp:nvSpPr>
        <dsp:cNvPr id="0" name=""/>
        <dsp:cNvSpPr/>
      </dsp:nvSpPr>
      <dsp:spPr>
        <a:xfrm>
          <a:off x="1103856" y="2877031"/>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noProof="0" smtClean="0"/>
            <a:t>Reflection / Evaluation</a:t>
          </a:r>
          <a:endParaRPr lang="en-US" sz="1700" kern="1200" noProof="0"/>
        </a:p>
      </dsp:txBody>
      <dsp:txXfrm>
        <a:off x="1146256" y="2919431"/>
        <a:ext cx="1652352" cy="783776"/>
      </dsp:txXfrm>
    </dsp:sp>
    <dsp:sp modelId="{EF60E055-8429-7D40-8020-FF78941F8DE2}">
      <dsp:nvSpPr>
        <dsp:cNvPr id="0" name=""/>
        <dsp:cNvSpPr/>
      </dsp:nvSpPr>
      <dsp:spPr>
        <a:xfrm>
          <a:off x="1558088" y="886909"/>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noProof="0" dirty="0" smtClean="0"/>
            <a:t>Personal Goals / Family</a:t>
          </a:r>
          <a:endParaRPr lang="en-US" sz="1700" kern="1200" noProof="0" dirty="0"/>
        </a:p>
      </dsp:txBody>
      <dsp:txXfrm>
        <a:off x="1600488" y="929309"/>
        <a:ext cx="1652352" cy="783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F423F-E28B-6540-BAE6-2CDC1C41649C}">
      <dsp:nvSpPr>
        <dsp:cNvPr id="0" name=""/>
        <dsp:cNvSpPr/>
      </dsp:nvSpPr>
      <dsp:spPr>
        <a:xfrm>
          <a:off x="1507672" y="-35555"/>
          <a:ext cx="5516283" cy="5516283"/>
        </a:xfrm>
        <a:prstGeom prst="circularArrow">
          <a:avLst>
            <a:gd name="adj1" fmla="val 5544"/>
            <a:gd name="adj2" fmla="val 330680"/>
            <a:gd name="adj3" fmla="val 14499533"/>
            <a:gd name="adj4" fmla="val 16959527"/>
            <a:gd name="adj5" fmla="val 5757"/>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FBCAF7F-BF1E-6646-8960-9DB27D218A21}">
      <dsp:nvSpPr>
        <dsp:cNvPr id="0" name=""/>
        <dsp:cNvSpPr/>
      </dsp:nvSpPr>
      <dsp:spPr>
        <a:xfrm>
          <a:off x="3397237" y="1222"/>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noProof="0" dirty="0" smtClean="0"/>
            <a:t>I am a surgeon</a:t>
          </a:r>
          <a:endParaRPr lang="en-US" sz="2000" i="1" kern="1200" noProof="0" dirty="0"/>
        </a:p>
      </dsp:txBody>
      <dsp:txXfrm>
        <a:off x="3439637" y="43622"/>
        <a:ext cx="1652352" cy="783776"/>
      </dsp:txXfrm>
    </dsp:sp>
    <dsp:sp modelId="{BA7D3EF9-4E13-D747-9566-DFC323B73938}">
      <dsp:nvSpPr>
        <dsp:cNvPr id="0" name=""/>
        <dsp:cNvSpPr/>
      </dsp:nvSpPr>
      <dsp:spPr>
        <a:xfrm>
          <a:off x="5236386" y="886909"/>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noProof="0" dirty="0" smtClean="0"/>
            <a:t>Residency Job Opportunity?</a:t>
          </a:r>
          <a:endParaRPr lang="en-US" sz="2000" kern="1200" noProof="0" dirty="0"/>
        </a:p>
      </dsp:txBody>
      <dsp:txXfrm>
        <a:off x="5278786" y="929309"/>
        <a:ext cx="1652352" cy="783776"/>
      </dsp:txXfrm>
    </dsp:sp>
    <dsp:sp modelId="{5A3B0705-FF7F-8142-A76C-A61BB7EF6945}">
      <dsp:nvSpPr>
        <dsp:cNvPr id="0" name=""/>
        <dsp:cNvSpPr/>
      </dsp:nvSpPr>
      <dsp:spPr>
        <a:xfrm>
          <a:off x="5690618" y="2877031"/>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noProof="0" dirty="0" smtClean="0"/>
            <a:t>Postgraduate Training</a:t>
          </a:r>
          <a:endParaRPr lang="en-US" sz="2000" kern="1200" noProof="0" dirty="0"/>
        </a:p>
      </dsp:txBody>
      <dsp:txXfrm>
        <a:off x="5733018" y="2919431"/>
        <a:ext cx="1652352" cy="783776"/>
      </dsp:txXfrm>
    </dsp:sp>
    <dsp:sp modelId="{52E88861-3602-BF42-A1E7-0B7B8DABC835}">
      <dsp:nvSpPr>
        <dsp:cNvPr id="0" name=""/>
        <dsp:cNvSpPr/>
      </dsp:nvSpPr>
      <dsp:spPr>
        <a:xfrm>
          <a:off x="4417888" y="4472985"/>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noProof="0" dirty="0" smtClean="0"/>
            <a:t>Learn How To Treat Patients</a:t>
          </a:r>
          <a:endParaRPr lang="en-US" sz="2000" kern="1200" noProof="0" dirty="0"/>
        </a:p>
      </dsp:txBody>
      <dsp:txXfrm>
        <a:off x="4460288" y="4515385"/>
        <a:ext cx="1652352" cy="783776"/>
      </dsp:txXfrm>
    </dsp:sp>
    <dsp:sp modelId="{EBAA76DA-6782-0546-94F1-0682009D0571}">
      <dsp:nvSpPr>
        <dsp:cNvPr id="0" name=""/>
        <dsp:cNvSpPr/>
      </dsp:nvSpPr>
      <dsp:spPr>
        <a:xfrm>
          <a:off x="2376586" y="4472985"/>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noProof="0" dirty="0" smtClean="0"/>
            <a:t>Operative Skill Development</a:t>
          </a:r>
          <a:endParaRPr lang="en-US" sz="2000" kern="1200" noProof="0" dirty="0"/>
        </a:p>
      </dsp:txBody>
      <dsp:txXfrm>
        <a:off x="2418986" y="4515385"/>
        <a:ext cx="1652352" cy="783776"/>
      </dsp:txXfrm>
    </dsp:sp>
    <dsp:sp modelId="{96CEABF9-55AD-444E-AD4D-4EC21507539C}">
      <dsp:nvSpPr>
        <dsp:cNvPr id="0" name=""/>
        <dsp:cNvSpPr/>
      </dsp:nvSpPr>
      <dsp:spPr>
        <a:xfrm>
          <a:off x="1103856" y="2877031"/>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noProof="0" dirty="0" smtClean="0"/>
            <a:t>Reflection / Evaluation</a:t>
          </a:r>
          <a:endParaRPr lang="en-US" sz="2000" kern="1200" noProof="0" dirty="0"/>
        </a:p>
      </dsp:txBody>
      <dsp:txXfrm>
        <a:off x="1146256" y="2919431"/>
        <a:ext cx="1652352" cy="783776"/>
      </dsp:txXfrm>
    </dsp:sp>
    <dsp:sp modelId="{EF60E055-8429-7D40-8020-FF78941F8DE2}">
      <dsp:nvSpPr>
        <dsp:cNvPr id="0" name=""/>
        <dsp:cNvSpPr/>
      </dsp:nvSpPr>
      <dsp:spPr>
        <a:xfrm>
          <a:off x="1558088" y="886909"/>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noProof="0" dirty="0" smtClean="0"/>
            <a:t>Specialty</a:t>
          </a:r>
          <a:endParaRPr lang="en-US" sz="2000" kern="1200" noProof="0" dirty="0"/>
        </a:p>
      </dsp:txBody>
      <dsp:txXfrm>
        <a:off x="1600488" y="929309"/>
        <a:ext cx="1652352" cy="783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F423F-E28B-6540-BAE6-2CDC1C41649C}">
      <dsp:nvSpPr>
        <dsp:cNvPr id="0" name=""/>
        <dsp:cNvSpPr/>
      </dsp:nvSpPr>
      <dsp:spPr>
        <a:xfrm>
          <a:off x="1507672" y="-35555"/>
          <a:ext cx="5516283" cy="5516283"/>
        </a:xfrm>
        <a:prstGeom prst="circularArrow">
          <a:avLst>
            <a:gd name="adj1" fmla="val 5544"/>
            <a:gd name="adj2" fmla="val 330680"/>
            <a:gd name="adj3" fmla="val 14499533"/>
            <a:gd name="adj4" fmla="val 16959527"/>
            <a:gd name="adj5" fmla="val 5757"/>
          </a:avLst>
        </a:prstGeom>
        <a:solidFill>
          <a:schemeClr val="accent1">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FBCAF7F-BF1E-6646-8960-9DB27D218A21}">
      <dsp:nvSpPr>
        <dsp:cNvPr id="0" name=""/>
        <dsp:cNvSpPr/>
      </dsp:nvSpPr>
      <dsp:spPr>
        <a:xfrm>
          <a:off x="3397237" y="1222"/>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i="1" kern="1200" noProof="0" dirty="0" smtClean="0"/>
            <a:t>I am a surgeon</a:t>
          </a:r>
          <a:endParaRPr lang="en-US" sz="1900" i="1" kern="1200" noProof="0" dirty="0"/>
        </a:p>
      </dsp:txBody>
      <dsp:txXfrm>
        <a:off x="3439637" y="43622"/>
        <a:ext cx="1652352" cy="783776"/>
      </dsp:txXfrm>
    </dsp:sp>
    <dsp:sp modelId="{BA7D3EF9-4E13-D747-9566-DFC323B73938}">
      <dsp:nvSpPr>
        <dsp:cNvPr id="0" name=""/>
        <dsp:cNvSpPr/>
      </dsp:nvSpPr>
      <dsp:spPr>
        <a:xfrm>
          <a:off x="5236386" y="886909"/>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noProof="0" dirty="0" smtClean="0"/>
            <a:t>Residency Job Opportunity?</a:t>
          </a:r>
          <a:endParaRPr lang="en-US" sz="1900" kern="1200" noProof="0" dirty="0"/>
        </a:p>
      </dsp:txBody>
      <dsp:txXfrm>
        <a:off x="5278786" y="929309"/>
        <a:ext cx="1652352" cy="783776"/>
      </dsp:txXfrm>
    </dsp:sp>
    <dsp:sp modelId="{5A3B0705-FF7F-8142-A76C-A61BB7EF6945}">
      <dsp:nvSpPr>
        <dsp:cNvPr id="0" name=""/>
        <dsp:cNvSpPr/>
      </dsp:nvSpPr>
      <dsp:spPr>
        <a:xfrm>
          <a:off x="5690618" y="2877031"/>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noProof="0" dirty="0" smtClean="0"/>
            <a:t>Postgraduate Training</a:t>
          </a:r>
          <a:endParaRPr lang="en-US" sz="1900" kern="1200" noProof="0" dirty="0"/>
        </a:p>
      </dsp:txBody>
      <dsp:txXfrm>
        <a:off x="5733018" y="2919431"/>
        <a:ext cx="1652352" cy="783776"/>
      </dsp:txXfrm>
    </dsp:sp>
    <dsp:sp modelId="{52E88861-3602-BF42-A1E7-0B7B8DABC835}">
      <dsp:nvSpPr>
        <dsp:cNvPr id="0" name=""/>
        <dsp:cNvSpPr/>
      </dsp:nvSpPr>
      <dsp:spPr>
        <a:xfrm>
          <a:off x="4417888" y="4472985"/>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noProof="0" dirty="0" smtClean="0"/>
            <a:t>Learn How To Treat Patients</a:t>
          </a:r>
          <a:endParaRPr lang="en-US" sz="1900" kern="1200" noProof="0" dirty="0"/>
        </a:p>
      </dsp:txBody>
      <dsp:txXfrm>
        <a:off x="4460288" y="4515385"/>
        <a:ext cx="1652352" cy="783776"/>
      </dsp:txXfrm>
    </dsp:sp>
    <dsp:sp modelId="{EBAA76DA-6782-0546-94F1-0682009D0571}">
      <dsp:nvSpPr>
        <dsp:cNvPr id="0" name=""/>
        <dsp:cNvSpPr/>
      </dsp:nvSpPr>
      <dsp:spPr>
        <a:xfrm>
          <a:off x="2376586" y="4472985"/>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noProof="0" dirty="0" smtClean="0"/>
            <a:t>Operative Skills Development</a:t>
          </a:r>
          <a:endParaRPr lang="en-US" sz="1900" kern="1200" noProof="0" dirty="0"/>
        </a:p>
      </dsp:txBody>
      <dsp:txXfrm>
        <a:off x="2418986" y="4515385"/>
        <a:ext cx="1652352" cy="783776"/>
      </dsp:txXfrm>
    </dsp:sp>
    <dsp:sp modelId="{96CEABF9-55AD-444E-AD4D-4EC21507539C}">
      <dsp:nvSpPr>
        <dsp:cNvPr id="0" name=""/>
        <dsp:cNvSpPr/>
      </dsp:nvSpPr>
      <dsp:spPr>
        <a:xfrm>
          <a:off x="1103856" y="2877031"/>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noProof="0" dirty="0" smtClean="0"/>
            <a:t>Reflection / Evaluation</a:t>
          </a:r>
          <a:endParaRPr lang="en-US" sz="1900" kern="1200" noProof="0" dirty="0"/>
        </a:p>
      </dsp:txBody>
      <dsp:txXfrm>
        <a:off x="1146256" y="2919431"/>
        <a:ext cx="1652352" cy="783776"/>
      </dsp:txXfrm>
    </dsp:sp>
    <dsp:sp modelId="{EF60E055-8429-7D40-8020-FF78941F8DE2}">
      <dsp:nvSpPr>
        <dsp:cNvPr id="0" name=""/>
        <dsp:cNvSpPr/>
      </dsp:nvSpPr>
      <dsp:spPr>
        <a:xfrm>
          <a:off x="1558088" y="886909"/>
          <a:ext cx="1737152" cy="868576"/>
        </a:xfrm>
        <a:prstGeom prst="roundRect">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noProof="0" dirty="0" smtClean="0"/>
            <a:t>Specialty</a:t>
          </a:r>
          <a:endParaRPr lang="en-US" sz="1900" kern="1200" noProof="0" dirty="0"/>
        </a:p>
      </dsp:txBody>
      <dsp:txXfrm>
        <a:off x="1600488" y="929309"/>
        <a:ext cx="1652352" cy="78377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1E1E5-A6E1-F24F-996F-7A0FBA9453B5}" type="datetimeFigureOut">
              <a:rPr lang="de-DE" smtClean="0"/>
              <a:t>18.06.12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DE1CF3-93B2-8843-843F-5318C36B3DFA}" type="slidenum">
              <a:rPr lang="de-DE" smtClean="0"/>
              <a:t>‹Nr.›</a:t>
            </a:fld>
            <a:endParaRPr lang="de-DE"/>
          </a:p>
        </p:txBody>
      </p:sp>
    </p:spTree>
    <p:extLst>
      <p:ext uri="{BB962C8B-B14F-4D97-AF65-F5344CB8AC3E}">
        <p14:creationId xmlns:p14="http://schemas.microsoft.com/office/powerpoint/2010/main" val="19320655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Ultimately</a:t>
            </a:r>
            <a:r>
              <a:rPr lang="de-DE" dirty="0" smtClean="0"/>
              <a:t>, </a:t>
            </a:r>
            <a:r>
              <a:rPr lang="de-DE" dirty="0" err="1" smtClean="0"/>
              <a:t>the</a:t>
            </a:r>
            <a:r>
              <a:rPr lang="de-DE" dirty="0" smtClean="0"/>
              <a:t> </a:t>
            </a:r>
            <a:r>
              <a:rPr lang="de-DE" dirty="0" err="1" smtClean="0"/>
              <a:t>purpose</a:t>
            </a:r>
            <a:r>
              <a:rPr lang="de-DE" dirty="0" smtClean="0"/>
              <a:t> </a:t>
            </a:r>
            <a:r>
              <a:rPr lang="de-DE" dirty="0" err="1" smtClean="0"/>
              <a:t>of</a:t>
            </a:r>
            <a:r>
              <a:rPr lang="de-DE" dirty="0" smtClean="0"/>
              <a:t> a </a:t>
            </a:r>
            <a:r>
              <a:rPr lang="de-DE" dirty="0" err="1" smtClean="0"/>
              <a:t>Career</a:t>
            </a:r>
            <a:r>
              <a:rPr lang="de-DE" dirty="0" smtClean="0"/>
              <a:t> Development Plan </a:t>
            </a:r>
            <a:r>
              <a:rPr lang="de-DE" dirty="0" err="1" smtClean="0"/>
              <a:t>is</a:t>
            </a:r>
            <a:r>
              <a:rPr lang="de-DE" dirty="0" smtClean="0"/>
              <a:t> </a:t>
            </a:r>
            <a:r>
              <a:rPr lang="de-DE" dirty="0" err="1" smtClean="0"/>
              <a:t>to</a:t>
            </a:r>
            <a:r>
              <a:rPr lang="de-DE" dirty="0" smtClean="0"/>
              <a:t> </a:t>
            </a:r>
            <a:r>
              <a:rPr lang="de-DE" dirty="0" err="1" smtClean="0"/>
              <a:t>assist</a:t>
            </a:r>
            <a:r>
              <a:rPr lang="de-DE" dirty="0" smtClean="0"/>
              <a:t> </a:t>
            </a:r>
            <a:r>
              <a:rPr lang="de-DE" dirty="0" err="1" smtClean="0"/>
              <a:t>employees</a:t>
            </a:r>
            <a:r>
              <a:rPr lang="de-DE" dirty="0" smtClean="0"/>
              <a:t> in </a:t>
            </a:r>
            <a:r>
              <a:rPr lang="de-DE" dirty="0" err="1" smtClean="0"/>
              <a:t>achieving</a:t>
            </a:r>
            <a:r>
              <a:rPr lang="de-DE" dirty="0" smtClean="0"/>
              <a:t> </a:t>
            </a:r>
            <a:r>
              <a:rPr lang="de-DE" dirty="0" err="1" smtClean="0"/>
              <a:t>their</a:t>
            </a:r>
            <a:r>
              <a:rPr lang="de-DE" dirty="0" smtClean="0"/>
              <a:t> </a:t>
            </a:r>
            <a:r>
              <a:rPr lang="de-DE" dirty="0" err="1" smtClean="0"/>
              <a:t>goals</a:t>
            </a:r>
            <a:r>
              <a:rPr lang="de-DE" dirty="0" smtClean="0"/>
              <a:t>. In </a:t>
            </a:r>
            <a:r>
              <a:rPr lang="de-DE" dirty="0" err="1" smtClean="0"/>
              <a:t>doing</a:t>
            </a:r>
            <a:r>
              <a:rPr lang="de-DE" dirty="0" smtClean="0"/>
              <a:t> so, an </a:t>
            </a:r>
            <a:r>
              <a:rPr lang="de-DE" dirty="0" err="1" smtClean="0"/>
              <a:t>organization</a:t>
            </a:r>
            <a:r>
              <a:rPr lang="de-DE" dirty="0" smtClean="0"/>
              <a:t> also </a:t>
            </a:r>
            <a:r>
              <a:rPr lang="de-DE" dirty="0" err="1" smtClean="0"/>
              <a:t>increases</a:t>
            </a:r>
            <a:r>
              <a:rPr lang="de-DE" dirty="0" smtClean="0"/>
              <a:t> </a:t>
            </a:r>
            <a:r>
              <a:rPr lang="de-DE" dirty="0" err="1" smtClean="0"/>
              <a:t>the</a:t>
            </a:r>
            <a:r>
              <a:rPr lang="de-DE" dirty="0" smtClean="0"/>
              <a:t> </a:t>
            </a:r>
            <a:r>
              <a:rPr lang="de-DE" dirty="0" err="1" smtClean="0"/>
              <a:t>likelihood</a:t>
            </a:r>
            <a:r>
              <a:rPr lang="de-DE" dirty="0" smtClean="0"/>
              <a:t> </a:t>
            </a:r>
            <a:r>
              <a:rPr lang="de-DE" dirty="0" err="1" smtClean="0"/>
              <a:t>of</a:t>
            </a:r>
            <a:r>
              <a:rPr lang="de-DE" dirty="0" smtClean="0"/>
              <a:t> </a:t>
            </a:r>
            <a:r>
              <a:rPr lang="de-DE" dirty="0" err="1" smtClean="0"/>
              <a:t>retaining</a:t>
            </a:r>
            <a:r>
              <a:rPr lang="de-DE" dirty="0" smtClean="0"/>
              <a:t> </a:t>
            </a:r>
            <a:r>
              <a:rPr lang="de-DE" dirty="0" err="1" smtClean="0"/>
              <a:t>employees</a:t>
            </a:r>
            <a:r>
              <a:rPr lang="de-DE" dirty="0" smtClean="0"/>
              <a:t>, </a:t>
            </a:r>
            <a:r>
              <a:rPr lang="de-DE" dirty="0" err="1" smtClean="0"/>
              <a:t>because</a:t>
            </a:r>
            <a:r>
              <a:rPr lang="de-DE" dirty="0" smtClean="0"/>
              <a:t> </a:t>
            </a:r>
            <a:r>
              <a:rPr lang="de-DE" dirty="0" err="1" smtClean="0"/>
              <a:t>employees</a:t>
            </a:r>
            <a:r>
              <a:rPr lang="de-DE" dirty="0" smtClean="0"/>
              <a:t> </a:t>
            </a:r>
            <a:r>
              <a:rPr lang="de-DE" dirty="0" err="1" smtClean="0"/>
              <a:t>recognize</a:t>
            </a:r>
            <a:r>
              <a:rPr lang="de-DE" dirty="0" smtClean="0"/>
              <a:t> </a:t>
            </a:r>
            <a:r>
              <a:rPr lang="de-DE" dirty="0" err="1" smtClean="0"/>
              <a:t>that</a:t>
            </a:r>
            <a:r>
              <a:rPr lang="de-DE" dirty="0" smtClean="0"/>
              <a:t> </a:t>
            </a:r>
            <a:r>
              <a:rPr lang="de-DE" dirty="0" err="1" smtClean="0"/>
              <a:t>managers</a:t>
            </a:r>
            <a:r>
              <a:rPr lang="de-DE" dirty="0" smtClean="0"/>
              <a:t> </a:t>
            </a:r>
            <a:r>
              <a:rPr lang="de-DE" dirty="0" err="1" smtClean="0"/>
              <a:t>have</a:t>
            </a:r>
            <a:r>
              <a:rPr lang="de-DE" dirty="0" smtClean="0"/>
              <a:t> </a:t>
            </a:r>
            <a:r>
              <a:rPr lang="de-DE" dirty="0" err="1" smtClean="0"/>
              <a:t>helped</a:t>
            </a:r>
            <a:r>
              <a:rPr lang="de-DE" dirty="0" smtClean="0"/>
              <a:t> </a:t>
            </a:r>
            <a:r>
              <a:rPr lang="de-DE" dirty="0" err="1" smtClean="0"/>
              <a:t>employees</a:t>
            </a:r>
            <a:r>
              <a:rPr lang="de-DE" dirty="0" smtClean="0"/>
              <a:t> </a:t>
            </a:r>
            <a:r>
              <a:rPr lang="de-DE" dirty="0" err="1" smtClean="0"/>
              <a:t>achieve</a:t>
            </a:r>
            <a:r>
              <a:rPr lang="de-DE" dirty="0" smtClean="0"/>
              <a:t> </a:t>
            </a:r>
            <a:r>
              <a:rPr lang="de-DE" dirty="0" err="1" smtClean="0"/>
              <a:t>their</a:t>
            </a:r>
            <a:r>
              <a:rPr lang="de-DE" dirty="0" smtClean="0"/>
              <a:t> </a:t>
            </a:r>
            <a:r>
              <a:rPr lang="de-DE" dirty="0" err="1" smtClean="0"/>
              <a:t>career</a:t>
            </a:r>
            <a:r>
              <a:rPr lang="de-DE" dirty="0" smtClean="0"/>
              <a:t> </a:t>
            </a:r>
            <a:r>
              <a:rPr lang="de-DE" dirty="0" err="1" smtClean="0"/>
              <a:t>goals</a:t>
            </a:r>
            <a:r>
              <a:rPr lang="de-DE" dirty="0" smtClean="0"/>
              <a:t> </a:t>
            </a:r>
            <a:r>
              <a:rPr lang="de-DE" dirty="0" err="1" smtClean="0"/>
              <a:t>within</a:t>
            </a:r>
            <a:r>
              <a:rPr lang="de-DE" dirty="0" smtClean="0"/>
              <a:t> </a:t>
            </a:r>
            <a:r>
              <a:rPr lang="de-DE" dirty="0" err="1" smtClean="0"/>
              <a:t>the</a:t>
            </a:r>
            <a:r>
              <a:rPr lang="de-DE" dirty="0" smtClean="0"/>
              <a:t> </a:t>
            </a:r>
            <a:r>
              <a:rPr lang="de-DE" dirty="0" err="1" smtClean="0"/>
              <a:t>organization</a:t>
            </a:r>
            <a:r>
              <a:rPr lang="de-DE" dirty="0" smtClean="0"/>
              <a:t>, </a:t>
            </a:r>
            <a:r>
              <a:rPr lang="de-DE" dirty="0" err="1" smtClean="0"/>
              <a:t>rather</a:t>
            </a:r>
            <a:r>
              <a:rPr lang="de-DE" dirty="0" smtClean="0"/>
              <a:t> </a:t>
            </a:r>
            <a:r>
              <a:rPr lang="de-DE" dirty="0" err="1" smtClean="0"/>
              <a:t>than</a:t>
            </a:r>
            <a:r>
              <a:rPr lang="de-DE" dirty="0" smtClean="0"/>
              <a:t> </a:t>
            </a:r>
            <a:r>
              <a:rPr lang="de-DE" dirty="0" err="1" smtClean="0"/>
              <a:t>employees</a:t>
            </a:r>
            <a:r>
              <a:rPr lang="de-DE" dirty="0" smtClean="0"/>
              <a:t> </a:t>
            </a:r>
            <a:r>
              <a:rPr lang="de-DE" dirty="0" err="1" smtClean="0"/>
              <a:t>believing</a:t>
            </a:r>
            <a:r>
              <a:rPr lang="de-DE" dirty="0" smtClean="0"/>
              <a:t> </a:t>
            </a:r>
            <a:r>
              <a:rPr lang="de-DE" dirty="0" err="1" smtClean="0"/>
              <a:t>they</a:t>
            </a:r>
            <a:r>
              <a:rPr lang="de-DE" dirty="0" smtClean="0"/>
              <a:t> </a:t>
            </a:r>
            <a:r>
              <a:rPr lang="de-DE" dirty="0" err="1" smtClean="0"/>
              <a:t>need</a:t>
            </a:r>
            <a:r>
              <a:rPr lang="de-DE" dirty="0" smtClean="0"/>
              <a:t> </a:t>
            </a:r>
            <a:r>
              <a:rPr lang="de-DE" dirty="0" err="1" smtClean="0"/>
              <a:t>to</a:t>
            </a:r>
            <a:r>
              <a:rPr lang="de-DE" dirty="0" smtClean="0"/>
              <a:t> </a:t>
            </a:r>
            <a:r>
              <a:rPr lang="de-DE" dirty="0" err="1" smtClean="0"/>
              <a:t>leave</a:t>
            </a:r>
            <a:r>
              <a:rPr lang="de-DE" dirty="0" smtClean="0"/>
              <a:t> </a:t>
            </a:r>
            <a:r>
              <a:rPr lang="de-DE" dirty="0" err="1" smtClean="0"/>
              <a:t>to</a:t>
            </a:r>
            <a:r>
              <a:rPr lang="de-DE" dirty="0" smtClean="0"/>
              <a:t> </a:t>
            </a:r>
            <a:r>
              <a:rPr lang="de-DE" dirty="0" err="1" smtClean="0"/>
              <a:t>pursue</a:t>
            </a:r>
            <a:r>
              <a:rPr lang="de-DE" dirty="0" smtClean="0"/>
              <a:t> </a:t>
            </a:r>
            <a:r>
              <a:rPr lang="de-DE" dirty="0" err="1" smtClean="0"/>
              <a:t>these</a:t>
            </a:r>
            <a:r>
              <a:rPr lang="de-DE" dirty="0" smtClean="0"/>
              <a:t> </a:t>
            </a:r>
            <a:r>
              <a:rPr lang="de-DE" dirty="0" err="1" smtClean="0"/>
              <a:t>goals</a:t>
            </a:r>
            <a:r>
              <a:rPr lang="de-DE" dirty="0" smtClean="0"/>
              <a:t> </a:t>
            </a:r>
            <a:r>
              <a:rPr lang="de-DE" dirty="0" err="1" smtClean="0"/>
              <a:t>somewhere</a:t>
            </a:r>
            <a:r>
              <a:rPr lang="de-DE" dirty="0" smtClean="0"/>
              <a:t> </a:t>
            </a:r>
            <a:r>
              <a:rPr lang="de-DE" dirty="0" err="1" smtClean="0"/>
              <a:t>else</a:t>
            </a:r>
            <a:r>
              <a:rPr lang="de-DE" dirty="0" smtClean="0"/>
              <a:t>.</a:t>
            </a:r>
          </a:p>
          <a:p>
            <a:endParaRPr lang="de-DE" dirty="0" smtClean="0"/>
          </a:p>
          <a:p>
            <a:r>
              <a:rPr lang="en-US" dirty="0" smtClean="0"/>
              <a:t>Written list of short / long-term goals</a:t>
            </a:r>
          </a:p>
          <a:p>
            <a:pPr>
              <a:lnSpc>
                <a:spcPct val="200000"/>
              </a:lnSpc>
            </a:pPr>
            <a:r>
              <a:rPr lang="en-US" dirty="0" smtClean="0"/>
              <a:t>Planned sequence of formal / informal steps required</a:t>
            </a:r>
          </a:p>
          <a:p>
            <a:pPr>
              <a:lnSpc>
                <a:spcPct val="200000"/>
              </a:lnSpc>
            </a:pPr>
            <a:r>
              <a:rPr lang="en-US" dirty="0" smtClean="0"/>
              <a:t>Assisting employees in achieving their goals</a:t>
            </a:r>
          </a:p>
          <a:p>
            <a:pPr>
              <a:lnSpc>
                <a:spcPct val="200000"/>
              </a:lnSpc>
            </a:pPr>
            <a:r>
              <a:rPr lang="en-US" dirty="0" smtClean="0"/>
              <a:t>Goals linked to personal strengths &amp; potential</a:t>
            </a:r>
          </a:p>
          <a:p>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5</a:t>
            </a:fld>
            <a:endParaRPr lang="de-DE"/>
          </a:p>
        </p:txBody>
      </p:sp>
    </p:spTree>
    <p:extLst>
      <p:ext uri="{BB962C8B-B14F-4D97-AF65-F5344CB8AC3E}">
        <p14:creationId xmlns:p14="http://schemas.microsoft.com/office/powerpoint/2010/main" val="565860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Die frühere Spezialisierung ist ein </a:t>
            </a:r>
            <a:r>
              <a:rPr lang="de-DE" dirty="0" err="1" smtClean="0"/>
              <a:t>heiss</a:t>
            </a:r>
            <a:r>
              <a:rPr lang="de-DE" dirty="0" smtClean="0"/>
              <a:t> diskutiertes</a:t>
            </a:r>
            <a:r>
              <a:rPr lang="de-DE" baseline="0" dirty="0" smtClean="0"/>
              <a:t> Thema, nicht weniger weil, die Meinung hierzu fast gleich </a:t>
            </a:r>
            <a:r>
              <a:rPr lang="de-DE" baseline="0" dirty="0" err="1" smtClean="0"/>
              <a:t>gross</a:t>
            </a:r>
            <a:r>
              <a:rPr lang="de-DE" baseline="0" dirty="0" smtClean="0"/>
              <a:t> sind, mit jedoch einer Mehrheit für eine frühere Spezialisierung. Insbesondere wenn man diese konkretisiert, im Sinne einer 4jährigen Grundausbildung mit </a:t>
            </a:r>
            <a:r>
              <a:rPr lang="de-DE" baseline="0" dirty="0" err="1" smtClean="0"/>
              <a:t>anschliessendem</a:t>
            </a:r>
            <a:r>
              <a:rPr lang="de-DE" baseline="0" dirty="0" smtClean="0"/>
              <a:t> Fokus auf den erwünschten </a:t>
            </a:r>
            <a:r>
              <a:rPr lang="de-DE" baseline="0" dirty="0" err="1" smtClean="0"/>
              <a:t>Schwerpunktstitel</a:t>
            </a:r>
            <a:r>
              <a:rPr lang="de-DE" baseline="0" dirty="0" smtClean="0"/>
              <a:t>, sind die Assistenten </a:t>
            </a:r>
            <a:r>
              <a:rPr lang="de-DE" baseline="0" dirty="0" err="1" smtClean="0"/>
              <a:t>mehrheitflich</a:t>
            </a:r>
            <a:r>
              <a:rPr lang="de-DE" baseline="0" dirty="0" smtClean="0"/>
              <a:t> für eine frühere Spezialisierung. Wenn gefragt, so </a:t>
            </a:r>
            <a:r>
              <a:rPr lang="de-DE" baseline="0" dirty="0" err="1" smtClean="0"/>
              <a:t>äussern</a:t>
            </a:r>
            <a:r>
              <a:rPr lang="de-DE" baseline="0" dirty="0" smtClean="0"/>
              <a:t> die AA, dass ihre Hauptsorge ist, dass man zu spezialisiert sein könnte am Ende einer solchen Ausbildung. Es stellen aber über die Hälfte der Befragten fest, dass es heutzutage eine Realität sei, dass man sich nicht mehr auf 1-2 Gebiete der </a:t>
            </a:r>
            <a:r>
              <a:rPr lang="de-DE" baseline="0" dirty="0" err="1" smtClean="0"/>
              <a:t>Viszeralchirurgie</a:t>
            </a:r>
            <a:r>
              <a:rPr lang="de-DE" baseline="0" dirty="0" smtClean="0"/>
              <a:t> fokussieren kann, um als wahrer Fachexperte zu gelten. </a:t>
            </a:r>
          </a:p>
        </p:txBody>
      </p:sp>
      <p:sp>
        <p:nvSpPr>
          <p:cNvPr id="4" name="Foliennummernplatzhalter 3"/>
          <p:cNvSpPr>
            <a:spLocks noGrp="1"/>
          </p:cNvSpPr>
          <p:nvPr>
            <p:ph type="sldNum" sz="quarter" idx="10"/>
          </p:nvPr>
        </p:nvSpPr>
        <p:spPr/>
        <p:txBody>
          <a:bodyPr/>
          <a:lstStyle/>
          <a:p>
            <a:fld id="{D8DE1CF3-93B2-8843-843F-5318C36B3DFA}" type="slidenum">
              <a:rPr lang="de-DE" smtClean="0"/>
              <a:t>24</a:t>
            </a:fld>
            <a:endParaRPr lang="de-DE"/>
          </a:p>
        </p:txBody>
      </p:sp>
    </p:spTree>
    <p:extLst>
      <p:ext uri="{BB962C8B-B14F-4D97-AF65-F5344CB8AC3E}">
        <p14:creationId xmlns:p14="http://schemas.microsoft.com/office/powerpoint/2010/main" val="26030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29</a:t>
            </a:fld>
            <a:endParaRPr lang="de-DE"/>
          </a:p>
        </p:txBody>
      </p:sp>
    </p:spTree>
    <p:extLst>
      <p:ext uri="{BB962C8B-B14F-4D97-AF65-F5344CB8AC3E}">
        <p14:creationId xmlns:p14="http://schemas.microsoft.com/office/powerpoint/2010/main" val="3095492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a:t>
            </a:r>
            <a:r>
              <a:rPr lang="de-DE" baseline="0" dirty="0" smtClean="0"/>
              <a:t> 3, 14</a:t>
            </a:r>
          </a:p>
          <a:p>
            <a:r>
              <a:rPr lang="de-DE" baseline="0" dirty="0" smtClean="0"/>
              <a:t>Trans: 1, 3</a:t>
            </a:r>
          </a:p>
          <a:p>
            <a:r>
              <a:rPr lang="de-DE" baseline="0" dirty="0" smtClean="0"/>
              <a:t>HPB: 6, 9</a:t>
            </a:r>
          </a:p>
          <a:p>
            <a:r>
              <a:rPr lang="de-DE" baseline="0" dirty="0" smtClean="0"/>
              <a:t>CR: 11, 16</a:t>
            </a:r>
          </a:p>
          <a:p>
            <a:r>
              <a:rPr lang="de-DE" baseline="0" dirty="0" smtClean="0"/>
              <a:t>UGI: 1, 7</a:t>
            </a:r>
          </a:p>
          <a:p>
            <a:r>
              <a:rPr lang="de-DE" baseline="0" dirty="0" smtClean="0"/>
              <a:t>DK: 8, 21</a:t>
            </a:r>
          </a:p>
        </p:txBody>
      </p:sp>
      <p:sp>
        <p:nvSpPr>
          <p:cNvPr id="4" name="Foliennummernplatzhalter 3"/>
          <p:cNvSpPr>
            <a:spLocks noGrp="1"/>
          </p:cNvSpPr>
          <p:nvPr>
            <p:ph type="sldNum" sz="quarter" idx="10"/>
          </p:nvPr>
        </p:nvSpPr>
        <p:spPr/>
        <p:txBody>
          <a:bodyPr/>
          <a:lstStyle/>
          <a:p>
            <a:fld id="{D8DE1CF3-93B2-8843-843F-5318C36B3DFA}" type="slidenum">
              <a:rPr lang="de-DE" smtClean="0"/>
              <a:t>30</a:t>
            </a:fld>
            <a:endParaRPr lang="de-DE"/>
          </a:p>
        </p:txBody>
      </p:sp>
    </p:spTree>
    <p:extLst>
      <p:ext uri="{BB962C8B-B14F-4D97-AF65-F5344CB8AC3E}">
        <p14:creationId xmlns:p14="http://schemas.microsoft.com/office/powerpoint/2010/main" val="763769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Y: 32 +</a:t>
            </a:r>
            <a:r>
              <a:rPr lang="de-DE" baseline="0" dirty="0" smtClean="0"/>
              <a:t> 9 = 41</a:t>
            </a:r>
            <a:endParaRPr lang="de-DE" dirty="0" smtClean="0"/>
          </a:p>
          <a:p>
            <a:r>
              <a:rPr lang="de-DE" dirty="0" smtClean="0"/>
              <a:t>N: 25 </a:t>
            </a:r>
            <a:r>
              <a:rPr lang="de-DE" smtClean="0"/>
              <a:t>+ 17 = 42</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34</a:t>
            </a:fld>
            <a:endParaRPr lang="de-DE"/>
          </a:p>
        </p:txBody>
      </p:sp>
    </p:spTree>
    <p:extLst>
      <p:ext uri="{BB962C8B-B14F-4D97-AF65-F5344CB8AC3E}">
        <p14:creationId xmlns:p14="http://schemas.microsoft.com/office/powerpoint/2010/main" val="3304164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Note, </a:t>
            </a:r>
            <a:r>
              <a:rPr lang="de-DE" dirty="0" err="1" smtClean="0"/>
              <a:t>too</a:t>
            </a:r>
            <a:r>
              <a:rPr lang="de-DE" dirty="0" smtClean="0"/>
              <a:t>, </a:t>
            </a:r>
            <a:r>
              <a:rPr lang="de-DE" dirty="0" err="1" smtClean="0"/>
              <a:t>that</a:t>
            </a:r>
            <a:r>
              <a:rPr lang="de-DE" dirty="0" smtClean="0"/>
              <a:t> </a:t>
            </a:r>
            <a:r>
              <a:rPr lang="de-DE" dirty="0" err="1" smtClean="0"/>
              <a:t>Career</a:t>
            </a:r>
            <a:r>
              <a:rPr lang="de-DE" dirty="0" smtClean="0"/>
              <a:t> Development Plans </a:t>
            </a:r>
            <a:r>
              <a:rPr lang="de-DE" dirty="0" err="1" smtClean="0"/>
              <a:t>are</a:t>
            </a:r>
            <a:r>
              <a:rPr lang="de-DE" dirty="0" smtClean="0"/>
              <a:t> just </a:t>
            </a:r>
            <a:r>
              <a:rPr lang="de-DE" dirty="0" err="1" smtClean="0"/>
              <a:t>plans</a:t>
            </a:r>
            <a:r>
              <a:rPr lang="de-DE" dirty="0" smtClean="0"/>
              <a:t>; </a:t>
            </a:r>
            <a:r>
              <a:rPr lang="de-DE" dirty="0" err="1" smtClean="0"/>
              <a:t>they</a:t>
            </a:r>
            <a:r>
              <a:rPr lang="de-DE" dirty="0" smtClean="0"/>
              <a:t> do not </a:t>
            </a:r>
            <a:r>
              <a:rPr lang="de-DE" dirty="0" err="1" smtClean="0"/>
              <a:t>represent</a:t>
            </a:r>
            <a:r>
              <a:rPr lang="de-DE" dirty="0" smtClean="0"/>
              <a:t> </a:t>
            </a:r>
            <a:r>
              <a:rPr lang="de-DE" dirty="0" err="1" smtClean="0"/>
              <a:t>career</a:t>
            </a:r>
            <a:r>
              <a:rPr lang="de-DE" dirty="0" smtClean="0"/>
              <a:t> </a:t>
            </a:r>
            <a:r>
              <a:rPr lang="de-DE" dirty="0" err="1" smtClean="0"/>
              <a:t>commitments</a:t>
            </a:r>
            <a:r>
              <a:rPr lang="de-DE" dirty="0" smtClean="0"/>
              <a:t> </a:t>
            </a:r>
            <a:r>
              <a:rPr lang="de-DE" dirty="0" err="1" smtClean="0"/>
              <a:t>to</a:t>
            </a:r>
            <a:r>
              <a:rPr lang="de-DE" dirty="0" smtClean="0"/>
              <a:t> </a:t>
            </a:r>
            <a:r>
              <a:rPr lang="de-DE" dirty="0" err="1" smtClean="0"/>
              <a:t>the</a:t>
            </a:r>
            <a:r>
              <a:rPr lang="de-DE" dirty="0" smtClean="0"/>
              <a:t> </a:t>
            </a:r>
            <a:r>
              <a:rPr lang="de-DE" dirty="0" err="1" smtClean="0"/>
              <a:t>employee</a:t>
            </a:r>
            <a:r>
              <a:rPr lang="de-DE" dirty="0" smtClean="0"/>
              <a:t> </a:t>
            </a:r>
            <a:r>
              <a:rPr lang="de-DE" dirty="0" err="1" smtClean="0"/>
              <a:t>nor</a:t>
            </a:r>
            <a:r>
              <a:rPr lang="de-DE" dirty="0" smtClean="0"/>
              <a:t> </a:t>
            </a:r>
            <a:r>
              <a:rPr lang="de-DE" dirty="0" err="1" smtClean="0"/>
              <a:t>the</a:t>
            </a:r>
            <a:r>
              <a:rPr lang="de-DE" dirty="0" smtClean="0"/>
              <a:t> Manager </a:t>
            </a:r>
            <a:r>
              <a:rPr lang="de-DE" dirty="0" err="1" smtClean="0"/>
              <a:t>or</a:t>
            </a:r>
            <a:r>
              <a:rPr lang="de-DE" dirty="0" smtClean="0"/>
              <a:t> Supervisor.</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38</a:t>
            </a:fld>
            <a:endParaRPr lang="de-DE"/>
          </a:p>
        </p:txBody>
      </p:sp>
    </p:spTree>
    <p:extLst>
      <p:ext uri="{BB962C8B-B14F-4D97-AF65-F5344CB8AC3E}">
        <p14:creationId xmlns:p14="http://schemas.microsoft.com/office/powerpoint/2010/main" val="333539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40</a:t>
            </a:fld>
            <a:endParaRPr lang="de-DE"/>
          </a:p>
        </p:txBody>
      </p:sp>
    </p:spTree>
    <p:extLst>
      <p:ext uri="{BB962C8B-B14F-4D97-AF65-F5344CB8AC3E}">
        <p14:creationId xmlns:p14="http://schemas.microsoft.com/office/powerpoint/2010/main" val="69869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So a </a:t>
            </a:r>
            <a:r>
              <a:rPr lang="de-DE" dirty="0" err="1" smtClean="0"/>
              <a:t>majority</a:t>
            </a:r>
            <a:r>
              <a:rPr lang="de-DE" baseline="0" dirty="0" smtClean="0"/>
              <a:t> </a:t>
            </a:r>
            <a:r>
              <a:rPr lang="de-DE" baseline="0" dirty="0" err="1" smtClean="0"/>
              <a:t>of</a:t>
            </a:r>
            <a:r>
              <a:rPr lang="de-DE" baseline="0" dirty="0" smtClean="0"/>
              <a:t> </a:t>
            </a:r>
            <a:r>
              <a:rPr lang="de-DE" baseline="0" dirty="0" err="1" smtClean="0"/>
              <a:t>residents</a:t>
            </a:r>
            <a:r>
              <a:rPr lang="de-DE" baseline="0" dirty="0" smtClean="0"/>
              <a:t> </a:t>
            </a:r>
            <a:r>
              <a:rPr lang="de-DE" baseline="0" dirty="0" err="1" smtClean="0"/>
              <a:t>aim</a:t>
            </a:r>
            <a:r>
              <a:rPr lang="de-DE" baseline="0" dirty="0" smtClean="0"/>
              <a:t> </a:t>
            </a:r>
            <a:r>
              <a:rPr lang="de-DE" baseline="0" dirty="0" err="1" smtClean="0"/>
              <a:t>at</a:t>
            </a:r>
            <a:r>
              <a:rPr lang="de-DE" baseline="0" dirty="0" smtClean="0"/>
              <a:t> </a:t>
            </a:r>
            <a:r>
              <a:rPr lang="de-DE" baseline="0" dirty="0" err="1" smtClean="0"/>
              <a:t>achieving</a:t>
            </a:r>
            <a:r>
              <a:rPr lang="de-DE" baseline="0" dirty="0" smtClean="0"/>
              <a:t> a form </a:t>
            </a:r>
            <a:r>
              <a:rPr lang="de-DE" baseline="0" dirty="0" err="1" smtClean="0"/>
              <a:t>of</a:t>
            </a:r>
            <a:r>
              <a:rPr lang="de-DE" baseline="0" dirty="0" smtClean="0"/>
              <a:t> </a:t>
            </a:r>
            <a:r>
              <a:rPr lang="de-DE" baseline="0" dirty="0" err="1" smtClean="0"/>
              <a:t>specialty</a:t>
            </a:r>
            <a:r>
              <a:rPr lang="de-DE" baseline="0" dirty="0" smtClean="0"/>
              <a:t> </a:t>
            </a:r>
            <a:r>
              <a:rPr lang="de-DE" baseline="0" dirty="0" err="1" smtClean="0"/>
              <a:t>during</a:t>
            </a:r>
            <a:r>
              <a:rPr lang="de-DE" baseline="0" dirty="0" smtClean="0"/>
              <a:t> </a:t>
            </a:r>
            <a:r>
              <a:rPr lang="de-DE" baseline="0" dirty="0" err="1" smtClean="0"/>
              <a:t>their</a:t>
            </a:r>
            <a:r>
              <a:rPr lang="de-DE" baseline="0" dirty="0" smtClean="0"/>
              <a:t> </a:t>
            </a:r>
            <a:r>
              <a:rPr lang="de-DE" baseline="0" dirty="0" err="1" smtClean="0"/>
              <a:t>career</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majority</a:t>
            </a:r>
            <a:r>
              <a:rPr lang="de-DE" baseline="0" dirty="0" smtClean="0"/>
              <a:t> </a:t>
            </a:r>
            <a:r>
              <a:rPr lang="de-DE" baseline="0" dirty="0" err="1" smtClean="0"/>
              <a:t>of</a:t>
            </a:r>
            <a:r>
              <a:rPr lang="de-DE" baseline="0" dirty="0" smtClean="0"/>
              <a:t> </a:t>
            </a:r>
            <a:r>
              <a:rPr lang="de-DE" baseline="0" dirty="0" err="1" smtClean="0"/>
              <a:t>residents</a:t>
            </a:r>
            <a:r>
              <a:rPr lang="de-DE" baseline="0" dirty="0" smtClean="0"/>
              <a:t> </a:t>
            </a:r>
            <a:r>
              <a:rPr lang="de-DE" baseline="0" dirty="0" err="1" smtClean="0"/>
              <a:t>want</a:t>
            </a:r>
            <a:r>
              <a:rPr lang="de-DE" baseline="0" dirty="0" smtClean="0"/>
              <a:t> </a:t>
            </a:r>
            <a:r>
              <a:rPr lang="de-DE" baseline="0" dirty="0" err="1" smtClean="0"/>
              <a:t>to</a:t>
            </a:r>
            <a:r>
              <a:rPr lang="de-DE" baseline="0" dirty="0" smtClean="0"/>
              <a:t> </a:t>
            </a:r>
            <a:r>
              <a:rPr lang="de-DE" baseline="0" dirty="0" err="1" smtClean="0"/>
              <a:t>leave</a:t>
            </a:r>
            <a:r>
              <a:rPr lang="de-DE" baseline="0" dirty="0" smtClean="0"/>
              <a:t> </a:t>
            </a:r>
            <a:r>
              <a:rPr lang="de-DE" baseline="0" dirty="0" err="1" smtClean="0"/>
              <a:t>Switzerland</a:t>
            </a:r>
            <a:r>
              <a:rPr lang="de-DE" baseline="0" dirty="0" smtClean="0"/>
              <a:t> </a:t>
            </a:r>
            <a:r>
              <a:rPr lang="de-DE" baseline="0" dirty="0" err="1" smtClean="0"/>
              <a:t>to</a:t>
            </a:r>
            <a:r>
              <a:rPr lang="de-DE" baseline="0" dirty="0" smtClean="0"/>
              <a:t> </a:t>
            </a:r>
            <a:r>
              <a:rPr lang="de-DE" baseline="0" dirty="0" err="1" smtClean="0"/>
              <a:t>training</a:t>
            </a:r>
            <a:r>
              <a:rPr lang="de-DE" baseline="0" dirty="0" smtClean="0"/>
              <a:t> outside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country</a:t>
            </a:r>
            <a:r>
              <a:rPr lang="de-DE" baseline="0" dirty="0" smtClean="0"/>
              <a:t> </a:t>
            </a:r>
            <a:r>
              <a:rPr lang="de-DE" baseline="0" dirty="0" err="1" smtClean="0"/>
              <a:t>because</a:t>
            </a:r>
            <a:r>
              <a:rPr lang="de-DE" baseline="0" dirty="0" smtClean="0"/>
              <a:t> </a:t>
            </a:r>
            <a:r>
              <a:rPr lang="de-DE" baseline="0" dirty="0" err="1" smtClean="0"/>
              <a:t>they</a:t>
            </a:r>
            <a:r>
              <a:rPr lang="de-DE" baseline="0" dirty="0" smtClean="0"/>
              <a:t> </a:t>
            </a:r>
            <a:r>
              <a:rPr lang="de-DE" baseline="0" dirty="0" err="1" smtClean="0"/>
              <a:t>say</a:t>
            </a:r>
            <a:r>
              <a:rPr lang="de-DE" baseline="0" dirty="0" smtClean="0"/>
              <a:t> </a:t>
            </a:r>
            <a:r>
              <a:rPr lang="de-DE" baseline="0" dirty="0" err="1" smtClean="0"/>
              <a:t>the</a:t>
            </a:r>
            <a:r>
              <a:rPr lang="de-DE" baseline="0" dirty="0" smtClean="0"/>
              <a:t> </a:t>
            </a:r>
            <a:r>
              <a:rPr lang="de-DE" baseline="0" dirty="0" err="1" smtClean="0"/>
              <a:t>curriculum</a:t>
            </a:r>
            <a:r>
              <a:rPr lang="de-DE" baseline="0" dirty="0" smtClean="0"/>
              <a:t> </a:t>
            </a:r>
            <a:r>
              <a:rPr lang="de-DE" baseline="0" dirty="0" err="1" smtClean="0"/>
              <a:t>offers</a:t>
            </a:r>
            <a:r>
              <a:rPr lang="de-DE" baseline="0" dirty="0" smtClean="0"/>
              <a:t> </a:t>
            </a:r>
            <a:r>
              <a:rPr lang="de-DE" baseline="0" dirty="0" err="1" smtClean="0"/>
              <a:t>more</a:t>
            </a:r>
            <a:r>
              <a:rPr lang="de-DE" baseline="0" dirty="0" smtClean="0"/>
              <a:t>. </a:t>
            </a:r>
          </a:p>
        </p:txBody>
      </p:sp>
      <p:sp>
        <p:nvSpPr>
          <p:cNvPr id="4" name="Foliennummernplatzhalter 3"/>
          <p:cNvSpPr>
            <a:spLocks noGrp="1"/>
          </p:cNvSpPr>
          <p:nvPr>
            <p:ph type="sldNum" sz="quarter" idx="10"/>
          </p:nvPr>
        </p:nvSpPr>
        <p:spPr/>
        <p:txBody>
          <a:bodyPr/>
          <a:lstStyle/>
          <a:p>
            <a:fld id="{D8DE1CF3-93B2-8843-843F-5318C36B3DFA}" type="slidenum">
              <a:rPr lang="de-DE" smtClean="0"/>
              <a:t>41</a:t>
            </a:fld>
            <a:endParaRPr lang="de-DE"/>
          </a:p>
        </p:txBody>
      </p:sp>
    </p:spTree>
    <p:extLst>
      <p:ext uri="{BB962C8B-B14F-4D97-AF65-F5344CB8AC3E}">
        <p14:creationId xmlns:p14="http://schemas.microsoft.com/office/powerpoint/2010/main" val="4203352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1%</a:t>
            </a:r>
            <a:r>
              <a:rPr lang="de-DE" baseline="0" dirty="0" smtClean="0"/>
              <a:t> = 13 Stellen!!!!</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47</a:t>
            </a:fld>
            <a:endParaRPr lang="de-DE"/>
          </a:p>
        </p:txBody>
      </p:sp>
    </p:spTree>
    <p:extLst>
      <p:ext uri="{BB962C8B-B14F-4D97-AF65-F5344CB8AC3E}">
        <p14:creationId xmlns:p14="http://schemas.microsoft.com/office/powerpoint/2010/main" val="357487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21</a:t>
            </a:r>
            <a:r>
              <a:rPr lang="de-DE" baseline="0" dirty="0" smtClean="0"/>
              <a:t> Teilzeitstellen</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48</a:t>
            </a:fld>
            <a:endParaRPr lang="de-DE"/>
          </a:p>
        </p:txBody>
      </p:sp>
    </p:spTree>
    <p:extLst>
      <p:ext uri="{BB962C8B-B14F-4D97-AF65-F5344CB8AC3E}">
        <p14:creationId xmlns:p14="http://schemas.microsoft.com/office/powerpoint/2010/main" val="4212935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Here</a:t>
            </a:r>
            <a:r>
              <a:rPr lang="de-DE" dirty="0" smtClean="0"/>
              <a:t> </a:t>
            </a:r>
            <a:r>
              <a:rPr lang="de-DE" dirty="0" err="1" smtClean="0"/>
              <a:t>are</a:t>
            </a:r>
            <a:r>
              <a:rPr lang="de-DE" dirty="0" smtClean="0"/>
              <a:t> </a:t>
            </a:r>
            <a:r>
              <a:rPr lang="de-DE" dirty="0" err="1" smtClean="0"/>
              <a:t>some</a:t>
            </a:r>
            <a:r>
              <a:rPr lang="de-DE" dirty="0" smtClean="0"/>
              <a:t> </a:t>
            </a:r>
            <a:r>
              <a:rPr lang="de-DE" dirty="0" err="1" smtClean="0"/>
              <a:t>steps</a:t>
            </a:r>
            <a:r>
              <a:rPr lang="de-DE" dirty="0" smtClean="0"/>
              <a:t> </a:t>
            </a:r>
            <a:r>
              <a:rPr lang="de-DE" dirty="0" err="1" smtClean="0"/>
              <a:t>for</a:t>
            </a:r>
            <a:r>
              <a:rPr lang="de-DE" dirty="0" smtClean="0"/>
              <a:t> </a:t>
            </a:r>
            <a:r>
              <a:rPr lang="de-DE" dirty="0" err="1" smtClean="0"/>
              <a:t>supporting</a:t>
            </a:r>
            <a:r>
              <a:rPr lang="de-DE" dirty="0" smtClean="0"/>
              <a:t> an </a:t>
            </a:r>
            <a:r>
              <a:rPr lang="de-DE" dirty="0" err="1" smtClean="0"/>
              <a:t>effective</a:t>
            </a:r>
            <a:r>
              <a:rPr lang="de-DE" dirty="0" smtClean="0"/>
              <a:t> </a:t>
            </a:r>
            <a:r>
              <a:rPr lang="de-DE" dirty="0" err="1" smtClean="0"/>
              <a:t>development</a:t>
            </a:r>
            <a:r>
              <a:rPr lang="de-DE" dirty="0" smtClean="0"/>
              <a:t> plan </a:t>
            </a:r>
            <a:r>
              <a:rPr lang="de-DE" dirty="0" err="1" smtClean="0"/>
              <a:t>for</a:t>
            </a:r>
            <a:r>
              <a:rPr lang="de-DE" dirty="0" smtClean="0"/>
              <a:t> </a:t>
            </a:r>
            <a:r>
              <a:rPr lang="de-DE" dirty="0" err="1" smtClean="0"/>
              <a:t>your</a:t>
            </a:r>
            <a:r>
              <a:rPr lang="de-DE" dirty="0" smtClean="0"/>
              <a:t> </a:t>
            </a:r>
            <a:r>
              <a:rPr lang="de-DE" dirty="0" err="1" smtClean="0"/>
              <a:t>employees</a:t>
            </a:r>
            <a:r>
              <a:rPr lang="de-DE" dirty="0" smtClean="0"/>
              <a:t>.  </a:t>
            </a:r>
            <a:r>
              <a:rPr lang="de-DE" dirty="0" err="1" smtClean="0"/>
              <a:t>Discussions</a:t>
            </a:r>
            <a:r>
              <a:rPr lang="de-DE" dirty="0" smtClean="0"/>
              <a:t> </a:t>
            </a:r>
            <a:r>
              <a:rPr lang="de-DE" dirty="0" err="1" smtClean="0"/>
              <a:t>and</a:t>
            </a:r>
            <a:r>
              <a:rPr lang="de-DE" dirty="0" smtClean="0"/>
              <a:t> </a:t>
            </a:r>
            <a:r>
              <a:rPr lang="de-DE" dirty="0" err="1" smtClean="0"/>
              <a:t>plans</a:t>
            </a:r>
            <a:r>
              <a:rPr lang="de-DE" dirty="0" smtClean="0"/>
              <a:t> </a:t>
            </a:r>
            <a:r>
              <a:rPr lang="de-DE" dirty="0" err="1" smtClean="0"/>
              <a:t>about</a:t>
            </a:r>
            <a:r>
              <a:rPr lang="de-DE" dirty="0" smtClean="0"/>
              <a:t> </a:t>
            </a:r>
            <a:r>
              <a:rPr lang="de-DE" dirty="0" err="1" smtClean="0"/>
              <a:t>development</a:t>
            </a:r>
            <a:r>
              <a:rPr lang="de-DE" dirty="0" smtClean="0"/>
              <a:t> </a:t>
            </a:r>
            <a:r>
              <a:rPr lang="de-DE" dirty="0" err="1" smtClean="0"/>
              <a:t>should</a:t>
            </a:r>
            <a:r>
              <a:rPr lang="de-DE" dirty="0" smtClean="0"/>
              <a:t> </a:t>
            </a:r>
            <a:r>
              <a:rPr lang="de-DE" dirty="0" err="1" smtClean="0"/>
              <a:t>focus</a:t>
            </a:r>
            <a:r>
              <a:rPr lang="de-DE" dirty="0" smtClean="0"/>
              <a:t> on </a:t>
            </a:r>
            <a:r>
              <a:rPr lang="de-DE" dirty="0" err="1" smtClean="0"/>
              <a:t>two</a:t>
            </a:r>
            <a:r>
              <a:rPr lang="de-DE" dirty="0" smtClean="0"/>
              <a:t> </a:t>
            </a:r>
            <a:r>
              <a:rPr lang="de-DE" dirty="0" err="1" smtClean="0"/>
              <a:t>dimensions</a:t>
            </a:r>
            <a:r>
              <a:rPr lang="de-DE" dirty="0" smtClean="0"/>
              <a:t>: </a:t>
            </a:r>
            <a:r>
              <a:rPr lang="de-DE" dirty="0" err="1" smtClean="0"/>
              <a:t>specific</a:t>
            </a:r>
            <a:r>
              <a:rPr lang="de-DE" dirty="0" smtClean="0"/>
              <a:t> </a:t>
            </a:r>
            <a:r>
              <a:rPr lang="de-DE" dirty="0" err="1" smtClean="0"/>
              <a:t>technical</a:t>
            </a:r>
            <a:r>
              <a:rPr lang="de-DE" dirty="0" smtClean="0"/>
              <a:t> </a:t>
            </a:r>
            <a:r>
              <a:rPr lang="de-DE" dirty="0" err="1" smtClean="0"/>
              <a:t>and</a:t>
            </a:r>
            <a:r>
              <a:rPr lang="de-DE" dirty="0" smtClean="0"/>
              <a:t> </a:t>
            </a:r>
            <a:r>
              <a:rPr lang="de-DE" dirty="0" err="1" smtClean="0"/>
              <a:t>functional</a:t>
            </a:r>
            <a:r>
              <a:rPr lang="de-DE" dirty="0" smtClean="0"/>
              <a:t> </a:t>
            </a:r>
            <a:r>
              <a:rPr lang="de-DE" dirty="0" err="1" smtClean="0"/>
              <a:t>expertise</a:t>
            </a:r>
            <a:r>
              <a:rPr lang="de-DE" dirty="0" smtClean="0"/>
              <a:t> </a:t>
            </a:r>
            <a:r>
              <a:rPr lang="de-DE" dirty="0" err="1" smtClean="0"/>
              <a:t>and</a:t>
            </a:r>
            <a:r>
              <a:rPr lang="de-DE" dirty="0" smtClean="0"/>
              <a:t> </a:t>
            </a:r>
            <a:r>
              <a:rPr lang="de-DE" dirty="0" err="1" smtClean="0"/>
              <a:t>overall</a:t>
            </a:r>
            <a:r>
              <a:rPr lang="de-DE" dirty="0" smtClean="0"/>
              <a:t> </a:t>
            </a:r>
            <a:r>
              <a:rPr lang="de-DE" dirty="0" err="1" smtClean="0"/>
              <a:t>demonstration</a:t>
            </a:r>
            <a:r>
              <a:rPr lang="de-DE" dirty="0" smtClean="0"/>
              <a:t>, </a:t>
            </a:r>
            <a:r>
              <a:rPr lang="de-DE" dirty="0" err="1" smtClean="0"/>
              <a:t>by</a:t>
            </a:r>
            <a:r>
              <a:rPr lang="de-DE" dirty="0" smtClean="0"/>
              <a:t> </a:t>
            </a:r>
            <a:r>
              <a:rPr lang="de-DE" dirty="0" err="1" smtClean="0"/>
              <a:t>the</a:t>
            </a:r>
            <a:r>
              <a:rPr lang="de-DE" dirty="0" smtClean="0"/>
              <a:t> </a:t>
            </a:r>
            <a:r>
              <a:rPr lang="de-DE" dirty="0" err="1" smtClean="0"/>
              <a:t>employee</a:t>
            </a:r>
            <a:r>
              <a:rPr lang="de-DE" dirty="0" smtClean="0"/>
              <a:t>, </a:t>
            </a:r>
            <a:r>
              <a:rPr lang="de-DE" dirty="0" err="1" smtClean="0"/>
              <a:t>of</a:t>
            </a:r>
            <a:r>
              <a:rPr lang="de-DE" dirty="0" smtClean="0"/>
              <a:t> </a:t>
            </a:r>
            <a:r>
              <a:rPr lang="de-DE" dirty="0" err="1" smtClean="0"/>
              <a:t>the</a:t>
            </a:r>
            <a:r>
              <a:rPr lang="de-DE" dirty="0" smtClean="0"/>
              <a:t> </a:t>
            </a:r>
            <a:r>
              <a:rPr lang="de-DE" dirty="0" err="1" smtClean="0"/>
              <a:t>organization's</a:t>
            </a:r>
            <a:r>
              <a:rPr lang="de-DE" dirty="0" smtClean="0"/>
              <a:t> </a:t>
            </a:r>
            <a:r>
              <a:rPr lang="de-DE" dirty="0" err="1" smtClean="0"/>
              <a:t>culture</a:t>
            </a:r>
            <a:r>
              <a:rPr lang="de-DE" dirty="0" smtClean="0"/>
              <a:t>, </a:t>
            </a:r>
            <a:r>
              <a:rPr lang="de-DE" dirty="0" err="1" smtClean="0"/>
              <a:t>philosophy</a:t>
            </a:r>
            <a:r>
              <a:rPr lang="de-DE" dirty="0" smtClean="0"/>
              <a:t> </a:t>
            </a:r>
            <a:r>
              <a:rPr lang="de-DE" dirty="0" err="1" smtClean="0"/>
              <a:t>and</a:t>
            </a:r>
            <a:r>
              <a:rPr lang="de-DE" dirty="0" smtClean="0"/>
              <a:t> </a:t>
            </a:r>
            <a:r>
              <a:rPr lang="de-DE" dirty="0" err="1" smtClean="0"/>
              <a:t>values</a:t>
            </a:r>
            <a:r>
              <a:rPr lang="de-DE" dirty="0" smtClean="0"/>
              <a:t>. </a:t>
            </a:r>
          </a:p>
          <a:p>
            <a:r>
              <a:rPr lang="de-DE" dirty="0" err="1" smtClean="0"/>
              <a:t>Meet</a:t>
            </a:r>
            <a:r>
              <a:rPr lang="de-DE" dirty="0" smtClean="0"/>
              <a:t> </a:t>
            </a:r>
            <a:r>
              <a:rPr lang="de-DE" dirty="0" err="1" smtClean="0"/>
              <a:t>individually</a:t>
            </a:r>
            <a:r>
              <a:rPr lang="de-DE" dirty="0" smtClean="0"/>
              <a:t> </a:t>
            </a:r>
            <a:r>
              <a:rPr lang="de-DE" dirty="0" err="1" smtClean="0"/>
              <a:t>with</a:t>
            </a:r>
            <a:r>
              <a:rPr lang="de-DE" dirty="0" smtClean="0"/>
              <a:t> </a:t>
            </a:r>
            <a:r>
              <a:rPr lang="de-DE" dirty="0" err="1" smtClean="0"/>
              <a:t>your</a:t>
            </a:r>
            <a:r>
              <a:rPr lang="de-DE" dirty="0" smtClean="0"/>
              <a:t> </a:t>
            </a:r>
            <a:r>
              <a:rPr lang="de-DE" dirty="0" err="1" smtClean="0"/>
              <a:t>employees</a:t>
            </a:r>
            <a:r>
              <a:rPr lang="de-DE" dirty="0" smtClean="0"/>
              <a:t> </a:t>
            </a:r>
            <a:r>
              <a:rPr lang="de-DE" dirty="0" err="1" smtClean="0"/>
              <a:t>to</a:t>
            </a:r>
            <a:r>
              <a:rPr lang="de-DE" dirty="0" smtClean="0"/>
              <a:t> </a:t>
            </a:r>
            <a:r>
              <a:rPr lang="de-DE" b="1" dirty="0" err="1" smtClean="0"/>
              <a:t>identify</a:t>
            </a:r>
            <a:r>
              <a:rPr lang="de-DE" dirty="0" smtClean="0"/>
              <a:t> </a:t>
            </a:r>
            <a:r>
              <a:rPr lang="de-DE" b="1" dirty="0" err="1" smtClean="0"/>
              <a:t>their</a:t>
            </a:r>
            <a:r>
              <a:rPr lang="de-DE" b="1" dirty="0" smtClean="0"/>
              <a:t> </a:t>
            </a:r>
            <a:r>
              <a:rPr lang="de-DE" b="1" dirty="0" err="1" smtClean="0"/>
              <a:t>long</a:t>
            </a:r>
            <a:r>
              <a:rPr lang="de-DE" b="1" dirty="0" smtClean="0"/>
              <a:t>-term </a:t>
            </a:r>
            <a:r>
              <a:rPr lang="de-DE" b="1" dirty="0" err="1" smtClean="0"/>
              <a:t>career</a:t>
            </a:r>
            <a:r>
              <a:rPr lang="de-DE" b="1" dirty="0" smtClean="0"/>
              <a:t> </a:t>
            </a:r>
            <a:r>
              <a:rPr lang="de-DE" b="1" dirty="0" err="1" smtClean="0"/>
              <a:t>interests</a:t>
            </a:r>
            <a:r>
              <a:rPr lang="de-DE" dirty="0" smtClean="0"/>
              <a:t>. </a:t>
            </a:r>
            <a:r>
              <a:rPr lang="de-DE" dirty="0" err="1" smtClean="0"/>
              <a:t>It</a:t>
            </a:r>
            <a:r>
              <a:rPr lang="de-DE" dirty="0" smtClean="0"/>
              <a:t> </a:t>
            </a:r>
            <a:r>
              <a:rPr lang="de-DE" dirty="0" err="1" smtClean="0"/>
              <a:t>should</a:t>
            </a:r>
            <a:r>
              <a:rPr lang="de-DE" dirty="0" smtClean="0"/>
              <a:t> </a:t>
            </a:r>
            <a:r>
              <a:rPr lang="de-DE" dirty="0" err="1" smtClean="0"/>
              <a:t>be</a:t>
            </a:r>
            <a:r>
              <a:rPr lang="de-DE" dirty="0" smtClean="0"/>
              <a:t> </a:t>
            </a:r>
            <a:r>
              <a:rPr lang="de-DE" dirty="0" err="1" smtClean="0"/>
              <a:t>based</a:t>
            </a:r>
            <a:r>
              <a:rPr lang="de-DE" dirty="0" smtClean="0"/>
              <a:t> on </a:t>
            </a:r>
            <a:r>
              <a:rPr lang="de-DE" dirty="0" err="1" smtClean="0"/>
              <a:t>their</a:t>
            </a:r>
            <a:r>
              <a:rPr lang="de-DE" dirty="0" smtClean="0"/>
              <a:t> </a:t>
            </a:r>
            <a:r>
              <a:rPr lang="de-DE" dirty="0" err="1" smtClean="0"/>
              <a:t>previous</a:t>
            </a:r>
            <a:r>
              <a:rPr lang="de-DE" dirty="0" smtClean="0"/>
              <a:t> </a:t>
            </a:r>
            <a:r>
              <a:rPr lang="de-DE" dirty="0" err="1" smtClean="0"/>
              <a:t>performance</a:t>
            </a:r>
            <a:r>
              <a:rPr lang="de-DE" dirty="0" smtClean="0"/>
              <a:t> </a:t>
            </a:r>
            <a:r>
              <a:rPr lang="de-DE" dirty="0" err="1" smtClean="0"/>
              <a:t>review</a:t>
            </a:r>
            <a:r>
              <a:rPr lang="de-DE" dirty="0" smtClean="0"/>
              <a:t>, </a:t>
            </a:r>
            <a:r>
              <a:rPr lang="de-DE" dirty="0" err="1" smtClean="0"/>
              <a:t>their</a:t>
            </a:r>
            <a:r>
              <a:rPr lang="de-DE" dirty="0" smtClean="0"/>
              <a:t> </a:t>
            </a:r>
            <a:r>
              <a:rPr lang="de-DE" dirty="0" err="1" smtClean="0"/>
              <a:t>objectives</a:t>
            </a:r>
            <a:r>
              <a:rPr lang="de-DE" dirty="0" smtClean="0"/>
              <a:t> </a:t>
            </a:r>
            <a:r>
              <a:rPr lang="de-DE" dirty="0" err="1" smtClean="0"/>
              <a:t>for</a:t>
            </a:r>
            <a:r>
              <a:rPr lang="de-DE" dirty="0" smtClean="0"/>
              <a:t> </a:t>
            </a:r>
            <a:r>
              <a:rPr lang="de-DE" dirty="0" err="1" smtClean="0"/>
              <a:t>the</a:t>
            </a:r>
            <a:r>
              <a:rPr lang="de-DE" dirty="0" smtClean="0"/>
              <a:t> </a:t>
            </a:r>
            <a:r>
              <a:rPr lang="de-DE" dirty="0" err="1" smtClean="0"/>
              <a:t>current</a:t>
            </a:r>
            <a:r>
              <a:rPr lang="de-DE" dirty="0" smtClean="0"/>
              <a:t> </a:t>
            </a:r>
            <a:r>
              <a:rPr lang="de-DE" dirty="0" err="1" smtClean="0"/>
              <a:t>performance</a:t>
            </a:r>
            <a:r>
              <a:rPr lang="de-DE" dirty="0" smtClean="0"/>
              <a:t> </a:t>
            </a:r>
            <a:r>
              <a:rPr lang="de-DE" dirty="0" err="1" smtClean="0"/>
              <a:t>period</a:t>
            </a:r>
            <a:r>
              <a:rPr lang="de-DE" dirty="0" smtClean="0"/>
              <a:t>, </a:t>
            </a:r>
            <a:r>
              <a:rPr lang="de-DE" dirty="0" err="1" smtClean="0"/>
              <a:t>and</a:t>
            </a:r>
            <a:r>
              <a:rPr lang="de-DE" dirty="0" smtClean="0"/>
              <a:t> </a:t>
            </a:r>
            <a:r>
              <a:rPr lang="de-DE" dirty="0" err="1" smtClean="0"/>
              <a:t>feedback</a:t>
            </a:r>
            <a:r>
              <a:rPr lang="de-DE" dirty="0" smtClean="0"/>
              <a:t> </a:t>
            </a:r>
            <a:r>
              <a:rPr lang="de-DE" dirty="0" err="1" smtClean="0"/>
              <a:t>provided</a:t>
            </a:r>
            <a:r>
              <a:rPr lang="de-DE" dirty="0" smtClean="0"/>
              <a:t> </a:t>
            </a:r>
            <a:r>
              <a:rPr lang="de-DE" dirty="0" err="1" smtClean="0"/>
              <a:t>to</a:t>
            </a:r>
            <a:r>
              <a:rPr lang="de-DE" dirty="0" smtClean="0"/>
              <a:t> </a:t>
            </a:r>
            <a:r>
              <a:rPr lang="de-DE" dirty="0" err="1" smtClean="0"/>
              <a:t>you</a:t>
            </a:r>
            <a:r>
              <a:rPr lang="de-DE" dirty="0" smtClean="0"/>
              <a:t> </a:t>
            </a:r>
            <a:r>
              <a:rPr lang="de-DE" dirty="0" err="1" smtClean="0"/>
              <a:t>throughout</a:t>
            </a:r>
            <a:r>
              <a:rPr lang="de-DE" dirty="0" smtClean="0"/>
              <a:t> </a:t>
            </a:r>
            <a:r>
              <a:rPr lang="de-DE" dirty="0" err="1" smtClean="0"/>
              <a:t>the</a:t>
            </a:r>
            <a:r>
              <a:rPr lang="de-DE" dirty="0" smtClean="0"/>
              <a:t> </a:t>
            </a:r>
            <a:r>
              <a:rPr lang="de-DE" dirty="0" err="1" smtClean="0"/>
              <a:t>year</a:t>
            </a:r>
            <a:r>
              <a:rPr lang="de-DE" dirty="0" smtClean="0"/>
              <a:t>. </a:t>
            </a:r>
            <a:r>
              <a:rPr lang="de-DE" dirty="0" err="1" smtClean="0"/>
              <a:t>Specifically</a:t>
            </a:r>
            <a:r>
              <a:rPr lang="de-DE" dirty="0" smtClean="0"/>
              <a:t>, </a:t>
            </a:r>
            <a:r>
              <a:rPr lang="de-DE" dirty="0" err="1" smtClean="0"/>
              <a:t>ask</a:t>
            </a:r>
            <a:r>
              <a:rPr lang="de-DE" dirty="0" smtClean="0"/>
              <a:t> </a:t>
            </a:r>
            <a:r>
              <a:rPr lang="de-DE" dirty="0" err="1" smtClean="0"/>
              <a:t>the</a:t>
            </a:r>
            <a:r>
              <a:rPr lang="de-DE" dirty="0" smtClean="0"/>
              <a:t> </a:t>
            </a:r>
            <a:r>
              <a:rPr lang="de-DE" dirty="0" err="1" smtClean="0"/>
              <a:t>employee</a:t>
            </a:r>
            <a:r>
              <a:rPr lang="de-DE" dirty="0" smtClean="0"/>
              <a:t> </a:t>
            </a:r>
            <a:r>
              <a:rPr lang="de-DE" dirty="0" err="1" smtClean="0"/>
              <a:t>to</a:t>
            </a:r>
            <a:r>
              <a:rPr lang="de-DE" dirty="0" smtClean="0"/>
              <a:t> </a:t>
            </a:r>
            <a:r>
              <a:rPr lang="de-DE" dirty="0" err="1" smtClean="0"/>
              <a:t>state</a:t>
            </a:r>
            <a:r>
              <a:rPr lang="de-DE" dirty="0" smtClean="0"/>
              <a:t> </a:t>
            </a:r>
            <a:r>
              <a:rPr lang="de-DE" dirty="0" err="1" smtClean="0"/>
              <a:t>goals</a:t>
            </a:r>
            <a:r>
              <a:rPr lang="de-DE" dirty="0" smtClean="0"/>
              <a:t> </a:t>
            </a:r>
            <a:r>
              <a:rPr lang="de-DE" dirty="0" err="1" smtClean="0"/>
              <a:t>for</a:t>
            </a:r>
            <a:r>
              <a:rPr lang="de-DE" dirty="0" smtClean="0"/>
              <a:t> </a:t>
            </a:r>
            <a:r>
              <a:rPr lang="de-DE" dirty="0" err="1" smtClean="0"/>
              <a:t>the</a:t>
            </a:r>
            <a:r>
              <a:rPr lang="de-DE" dirty="0" smtClean="0"/>
              <a:t> </a:t>
            </a:r>
            <a:r>
              <a:rPr lang="de-DE" dirty="0" err="1" smtClean="0"/>
              <a:t>short</a:t>
            </a:r>
            <a:r>
              <a:rPr lang="de-DE" dirty="0" smtClean="0"/>
              <a:t> </a:t>
            </a:r>
            <a:r>
              <a:rPr lang="de-DE" dirty="0" err="1" smtClean="0"/>
              <a:t>term</a:t>
            </a:r>
            <a:r>
              <a:rPr lang="de-DE" dirty="0" smtClean="0"/>
              <a:t> (1-5 </a:t>
            </a:r>
            <a:r>
              <a:rPr lang="de-DE" dirty="0" err="1" smtClean="0"/>
              <a:t>years</a:t>
            </a:r>
            <a:r>
              <a:rPr lang="de-DE" dirty="0" smtClean="0"/>
              <a:t>) </a:t>
            </a:r>
            <a:r>
              <a:rPr lang="de-DE" dirty="0" err="1" smtClean="0"/>
              <a:t>and</a:t>
            </a:r>
            <a:r>
              <a:rPr lang="de-DE" dirty="0" smtClean="0"/>
              <a:t> </a:t>
            </a:r>
            <a:r>
              <a:rPr lang="de-DE" dirty="0" err="1" smtClean="0"/>
              <a:t>long</a:t>
            </a:r>
            <a:r>
              <a:rPr lang="de-DE" dirty="0" smtClean="0"/>
              <a:t>-term (+5 </a:t>
            </a:r>
            <a:r>
              <a:rPr lang="de-DE" dirty="0" err="1" smtClean="0"/>
              <a:t>years</a:t>
            </a:r>
            <a:r>
              <a:rPr lang="de-DE" dirty="0" smtClean="0"/>
              <a:t>). Also </a:t>
            </a:r>
            <a:r>
              <a:rPr lang="de-DE" dirty="0" err="1" smtClean="0"/>
              <a:t>ask</a:t>
            </a:r>
            <a:r>
              <a:rPr lang="de-DE" dirty="0" smtClean="0"/>
              <a:t> </a:t>
            </a:r>
            <a:r>
              <a:rPr lang="de-DE" dirty="0" err="1" smtClean="0"/>
              <a:t>the</a:t>
            </a:r>
            <a:r>
              <a:rPr lang="de-DE" dirty="0" smtClean="0"/>
              <a:t> </a:t>
            </a:r>
            <a:r>
              <a:rPr lang="de-DE" dirty="0" err="1" smtClean="0"/>
              <a:t>employee</a:t>
            </a:r>
            <a:r>
              <a:rPr lang="de-DE" dirty="0" smtClean="0"/>
              <a:t> </a:t>
            </a:r>
            <a:r>
              <a:rPr lang="de-DE" dirty="0" err="1" smtClean="0"/>
              <a:t>about</a:t>
            </a:r>
            <a:r>
              <a:rPr lang="de-DE" dirty="0" smtClean="0"/>
              <a:t> </a:t>
            </a:r>
            <a:r>
              <a:rPr lang="de-DE" dirty="0" err="1" smtClean="0"/>
              <a:t>his</a:t>
            </a:r>
            <a:r>
              <a:rPr lang="de-DE" dirty="0" smtClean="0"/>
              <a:t> </a:t>
            </a:r>
            <a:r>
              <a:rPr lang="de-DE" dirty="0" err="1" smtClean="0"/>
              <a:t>or</a:t>
            </a:r>
            <a:r>
              <a:rPr lang="de-DE" dirty="0" smtClean="0"/>
              <a:t> her </a:t>
            </a:r>
            <a:r>
              <a:rPr lang="de-DE" dirty="0" err="1" smtClean="0"/>
              <a:t>current</a:t>
            </a:r>
            <a:r>
              <a:rPr lang="de-DE" dirty="0" smtClean="0"/>
              <a:t> </a:t>
            </a:r>
            <a:r>
              <a:rPr lang="de-DE" dirty="0" err="1" smtClean="0"/>
              <a:t>job</a:t>
            </a:r>
            <a:r>
              <a:rPr lang="de-DE" dirty="0" smtClean="0"/>
              <a:t>: </a:t>
            </a:r>
            <a:r>
              <a:rPr lang="de-DE" dirty="0" err="1" smtClean="0"/>
              <a:t>whether</a:t>
            </a:r>
            <a:r>
              <a:rPr lang="de-DE" dirty="0" smtClean="0"/>
              <a:t> </a:t>
            </a:r>
            <a:r>
              <a:rPr lang="de-DE" dirty="0" err="1" smtClean="0"/>
              <a:t>she</a:t>
            </a:r>
            <a:r>
              <a:rPr lang="de-DE" dirty="0" smtClean="0"/>
              <a:t> </a:t>
            </a:r>
            <a:r>
              <a:rPr lang="de-DE" dirty="0" err="1" smtClean="0"/>
              <a:t>or</a:t>
            </a:r>
            <a:r>
              <a:rPr lang="de-DE" dirty="0" smtClean="0"/>
              <a:t> he </a:t>
            </a:r>
            <a:r>
              <a:rPr lang="de-DE" dirty="0" err="1" smtClean="0"/>
              <a:t>is</a:t>
            </a:r>
            <a:r>
              <a:rPr lang="de-DE" dirty="0" smtClean="0"/>
              <a:t> </a:t>
            </a:r>
            <a:r>
              <a:rPr lang="de-DE" dirty="0" err="1" smtClean="0"/>
              <a:t>interested</a:t>
            </a:r>
            <a:r>
              <a:rPr lang="de-DE" dirty="0" smtClean="0"/>
              <a:t> in </a:t>
            </a:r>
            <a:r>
              <a:rPr lang="de-DE" dirty="0" err="1" smtClean="0"/>
              <a:t>receiving</a:t>
            </a:r>
            <a:r>
              <a:rPr lang="de-DE" dirty="0" smtClean="0"/>
              <a:t> </a:t>
            </a:r>
            <a:r>
              <a:rPr lang="de-DE" dirty="0" err="1" smtClean="0"/>
              <a:t>any</a:t>
            </a:r>
            <a:r>
              <a:rPr lang="de-DE" dirty="0" smtClean="0"/>
              <a:t> </a:t>
            </a:r>
            <a:r>
              <a:rPr lang="de-DE" dirty="0" err="1" smtClean="0"/>
              <a:t>special</a:t>
            </a:r>
            <a:r>
              <a:rPr lang="de-DE" dirty="0" smtClean="0"/>
              <a:t> </a:t>
            </a:r>
            <a:r>
              <a:rPr lang="de-DE" dirty="0" err="1" smtClean="0"/>
              <a:t>types</a:t>
            </a:r>
            <a:r>
              <a:rPr lang="de-DE" dirty="0" smtClean="0"/>
              <a:t> </a:t>
            </a:r>
            <a:r>
              <a:rPr lang="de-DE" dirty="0" err="1" smtClean="0"/>
              <a:t>of</a:t>
            </a:r>
            <a:r>
              <a:rPr lang="de-DE" dirty="0" smtClean="0"/>
              <a:t> </a:t>
            </a:r>
            <a:r>
              <a:rPr lang="de-DE" dirty="0" err="1" smtClean="0"/>
              <a:t>assignments</a:t>
            </a:r>
            <a:r>
              <a:rPr lang="de-DE" dirty="0" smtClean="0"/>
              <a:t>, </a:t>
            </a:r>
            <a:r>
              <a:rPr lang="de-DE" dirty="0" err="1" smtClean="0"/>
              <a:t>participating</a:t>
            </a:r>
            <a:r>
              <a:rPr lang="de-DE" dirty="0" smtClean="0"/>
              <a:t> in </a:t>
            </a:r>
            <a:r>
              <a:rPr lang="de-DE" dirty="0" err="1" smtClean="0"/>
              <a:t>any</a:t>
            </a:r>
            <a:r>
              <a:rPr lang="de-DE" dirty="0" smtClean="0"/>
              <a:t> </a:t>
            </a:r>
            <a:r>
              <a:rPr lang="de-DE" dirty="0" err="1" smtClean="0"/>
              <a:t>training</a:t>
            </a:r>
            <a:r>
              <a:rPr lang="de-DE" dirty="0" smtClean="0"/>
              <a:t> </a:t>
            </a:r>
            <a:r>
              <a:rPr lang="de-DE" dirty="0" err="1" smtClean="0"/>
              <a:t>courses</a:t>
            </a:r>
            <a:r>
              <a:rPr lang="de-DE" dirty="0" smtClean="0"/>
              <a:t>, </a:t>
            </a:r>
            <a:r>
              <a:rPr lang="de-DE" dirty="0" err="1" smtClean="0"/>
              <a:t>or</a:t>
            </a:r>
            <a:r>
              <a:rPr lang="de-DE" dirty="0" smtClean="0"/>
              <a:t> </a:t>
            </a:r>
            <a:r>
              <a:rPr lang="de-DE" dirty="0" err="1" smtClean="0"/>
              <a:t>contributing</a:t>
            </a:r>
            <a:r>
              <a:rPr lang="de-DE" dirty="0" smtClean="0"/>
              <a:t> in </a:t>
            </a:r>
            <a:r>
              <a:rPr lang="de-DE" dirty="0" err="1" smtClean="0"/>
              <a:t>new</a:t>
            </a:r>
            <a:r>
              <a:rPr lang="de-DE" dirty="0" smtClean="0"/>
              <a:t> </a:t>
            </a:r>
            <a:r>
              <a:rPr lang="de-DE" dirty="0" err="1" smtClean="0"/>
              <a:t>ways</a:t>
            </a:r>
            <a:r>
              <a:rPr lang="de-DE" dirty="0" smtClean="0"/>
              <a:t> </a:t>
            </a:r>
            <a:r>
              <a:rPr lang="de-DE" dirty="0" err="1" smtClean="0"/>
              <a:t>to</a:t>
            </a:r>
            <a:r>
              <a:rPr lang="de-DE" dirty="0" smtClean="0"/>
              <a:t> </a:t>
            </a:r>
            <a:r>
              <a:rPr lang="de-DE" dirty="0" err="1" smtClean="0"/>
              <a:t>the</a:t>
            </a:r>
            <a:r>
              <a:rPr lang="de-DE" dirty="0" smtClean="0"/>
              <a:t> </a:t>
            </a:r>
            <a:r>
              <a:rPr lang="de-DE" dirty="0" err="1" smtClean="0"/>
              <a:t>department</a:t>
            </a:r>
            <a:r>
              <a:rPr lang="de-DE" dirty="0" smtClean="0"/>
              <a:t>. </a:t>
            </a:r>
            <a:r>
              <a:rPr lang="de-DE" dirty="0" err="1" smtClean="0"/>
              <a:t>Record</a:t>
            </a:r>
            <a:r>
              <a:rPr lang="de-DE" dirty="0" smtClean="0"/>
              <a:t> </a:t>
            </a:r>
            <a:r>
              <a:rPr lang="de-DE" dirty="0" err="1" smtClean="0"/>
              <a:t>the</a:t>
            </a:r>
            <a:r>
              <a:rPr lang="de-DE" dirty="0" smtClean="0"/>
              <a:t> </a:t>
            </a:r>
            <a:r>
              <a:rPr lang="de-DE" dirty="0" err="1" smtClean="0"/>
              <a:t>information</a:t>
            </a:r>
            <a:r>
              <a:rPr lang="de-DE" dirty="0" smtClean="0"/>
              <a:t>. </a:t>
            </a:r>
          </a:p>
          <a:p>
            <a:r>
              <a:rPr lang="de-DE" dirty="0" smtClean="0"/>
              <a:t>After </a:t>
            </a:r>
            <a:r>
              <a:rPr lang="de-DE" dirty="0" err="1" smtClean="0"/>
              <a:t>the</a:t>
            </a:r>
            <a:r>
              <a:rPr lang="de-DE" dirty="0" smtClean="0"/>
              <a:t> </a:t>
            </a:r>
            <a:r>
              <a:rPr lang="de-DE" dirty="0" err="1" smtClean="0"/>
              <a:t>meeting</a:t>
            </a:r>
            <a:r>
              <a:rPr lang="de-DE" dirty="0" smtClean="0"/>
              <a:t>, </a:t>
            </a:r>
            <a:r>
              <a:rPr lang="de-DE" b="1" dirty="0" err="1" smtClean="0"/>
              <a:t>identify</a:t>
            </a:r>
            <a:r>
              <a:rPr lang="de-DE" b="1" dirty="0" smtClean="0"/>
              <a:t> </a:t>
            </a:r>
            <a:r>
              <a:rPr lang="de-DE" b="1" dirty="0" err="1" smtClean="0"/>
              <a:t>resources</a:t>
            </a:r>
            <a:r>
              <a:rPr lang="de-DE" dirty="0" smtClean="0"/>
              <a:t> </a:t>
            </a:r>
            <a:r>
              <a:rPr lang="de-DE" dirty="0" err="1" smtClean="0"/>
              <a:t>within</a:t>
            </a:r>
            <a:r>
              <a:rPr lang="de-DE" dirty="0" smtClean="0"/>
              <a:t> </a:t>
            </a:r>
            <a:r>
              <a:rPr lang="de-DE" dirty="0" err="1" smtClean="0"/>
              <a:t>your</a:t>
            </a:r>
            <a:r>
              <a:rPr lang="de-DE" dirty="0" smtClean="0"/>
              <a:t> </a:t>
            </a:r>
            <a:r>
              <a:rPr lang="de-DE" dirty="0" err="1" smtClean="0"/>
              <a:t>organization</a:t>
            </a:r>
            <a:r>
              <a:rPr lang="de-DE" dirty="0" smtClean="0"/>
              <a:t> </a:t>
            </a:r>
            <a:r>
              <a:rPr lang="de-DE" dirty="0" err="1" smtClean="0"/>
              <a:t>that</a:t>
            </a:r>
            <a:r>
              <a:rPr lang="de-DE" dirty="0" smtClean="0"/>
              <a:t> </a:t>
            </a:r>
            <a:r>
              <a:rPr lang="de-DE" dirty="0" err="1" smtClean="0"/>
              <a:t>can</a:t>
            </a:r>
            <a:r>
              <a:rPr lang="de-DE" dirty="0" smtClean="0"/>
              <a:t> </a:t>
            </a:r>
            <a:r>
              <a:rPr lang="de-DE" dirty="0" err="1" smtClean="0"/>
              <a:t>help</a:t>
            </a:r>
            <a:r>
              <a:rPr lang="de-DE" dirty="0" smtClean="0"/>
              <a:t> </a:t>
            </a:r>
            <a:r>
              <a:rPr lang="de-DE" dirty="0" err="1" smtClean="0"/>
              <a:t>the</a:t>
            </a:r>
            <a:r>
              <a:rPr lang="de-DE" dirty="0" smtClean="0"/>
              <a:t> </a:t>
            </a:r>
            <a:r>
              <a:rPr lang="de-DE" dirty="0" err="1" smtClean="0"/>
              <a:t>employee</a:t>
            </a:r>
            <a:r>
              <a:rPr lang="de-DE" dirty="0" smtClean="0"/>
              <a:t> </a:t>
            </a:r>
            <a:r>
              <a:rPr lang="de-DE" dirty="0" err="1" smtClean="0"/>
              <a:t>achieve</a:t>
            </a:r>
            <a:r>
              <a:rPr lang="de-DE" dirty="0" smtClean="0"/>
              <a:t> </a:t>
            </a:r>
            <a:r>
              <a:rPr lang="de-DE" dirty="0" err="1" smtClean="0"/>
              <a:t>his</a:t>
            </a:r>
            <a:r>
              <a:rPr lang="de-DE" dirty="0" smtClean="0"/>
              <a:t> </a:t>
            </a:r>
            <a:r>
              <a:rPr lang="de-DE" dirty="0" err="1" smtClean="0"/>
              <a:t>or</a:t>
            </a:r>
            <a:r>
              <a:rPr lang="de-DE" dirty="0" smtClean="0"/>
              <a:t> her </a:t>
            </a:r>
            <a:r>
              <a:rPr lang="de-DE" dirty="0" err="1" smtClean="0"/>
              <a:t>goals</a:t>
            </a:r>
            <a:r>
              <a:rPr lang="de-DE" dirty="0" smtClean="0"/>
              <a:t>. Also </a:t>
            </a:r>
            <a:r>
              <a:rPr lang="de-DE" dirty="0" err="1" smtClean="0"/>
              <a:t>consider</a:t>
            </a:r>
            <a:r>
              <a:rPr lang="de-DE" dirty="0" smtClean="0"/>
              <a:t> </a:t>
            </a:r>
            <a:r>
              <a:rPr lang="de-DE" dirty="0" err="1" smtClean="0"/>
              <a:t>helpful</a:t>
            </a:r>
            <a:r>
              <a:rPr lang="de-DE" dirty="0" smtClean="0"/>
              <a:t> </a:t>
            </a:r>
            <a:r>
              <a:rPr lang="de-DE" dirty="0" err="1" smtClean="0"/>
              <a:t>resources</a:t>
            </a:r>
            <a:r>
              <a:rPr lang="de-DE" dirty="0" smtClean="0"/>
              <a:t> outside </a:t>
            </a:r>
            <a:r>
              <a:rPr lang="de-DE" dirty="0" err="1" smtClean="0"/>
              <a:t>of</a:t>
            </a:r>
            <a:r>
              <a:rPr lang="de-DE" dirty="0" smtClean="0"/>
              <a:t> </a:t>
            </a:r>
            <a:r>
              <a:rPr lang="de-DE" dirty="0" err="1" smtClean="0"/>
              <a:t>the</a:t>
            </a:r>
            <a:r>
              <a:rPr lang="de-DE" dirty="0" smtClean="0"/>
              <a:t> </a:t>
            </a:r>
            <a:r>
              <a:rPr lang="de-DE" dirty="0" err="1" smtClean="0"/>
              <a:t>organization</a:t>
            </a:r>
            <a:r>
              <a:rPr lang="de-DE" dirty="0" smtClean="0"/>
              <a:t>. </a:t>
            </a:r>
          </a:p>
          <a:p>
            <a:pPr lvl="1"/>
            <a:r>
              <a:rPr lang="de-DE" dirty="0" smtClean="0"/>
              <a:t>Formal </a:t>
            </a:r>
            <a:r>
              <a:rPr lang="de-DE" dirty="0" err="1" smtClean="0"/>
              <a:t>training</a:t>
            </a:r>
            <a:r>
              <a:rPr lang="de-DE" dirty="0" smtClean="0"/>
              <a:t> </a:t>
            </a:r>
            <a:r>
              <a:rPr lang="de-DE" dirty="0" err="1" smtClean="0"/>
              <a:t>within</a:t>
            </a:r>
            <a:r>
              <a:rPr lang="de-DE" dirty="0" smtClean="0"/>
              <a:t> </a:t>
            </a:r>
            <a:r>
              <a:rPr lang="de-DE" dirty="0" err="1" smtClean="0"/>
              <a:t>the</a:t>
            </a:r>
            <a:r>
              <a:rPr lang="de-DE" dirty="0" smtClean="0"/>
              <a:t> </a:t>
            </a:r>
            <a:r>
              <a:rPr lang="de-DE" dirty="0" err="1" smtClean="0"/>
              <a:t>organization</a:t>
            </a:r>
            <a:endParaRPr lang="de-DE" dirty="0" smtClean="0"/>
          </a:p>
          <a:p>
            <a:pPr lvl="1"/>
            <a:r>
              <a:rPr lang="de-DE" dirty="0" err="1" smtClean="0"/>
              <a:t>Mentoring</a:t>
            </a:r>
            <a:endParaRPr lang="de-DE" dirty="0" smtClean="0"/>
          </a:p>
          <a:p>
            <a:pPr lvl="1"/>
            <a:r>
              <a:rPr lang="de-DE" dirty="0" err="1" smtClean="0"/>
              <a:t>Local</a:t>
            </a:r>
            <a:r>
              <a:rPr lang="de-DE" dirty="0" smtClean="0"/>
              <a:t> </a:t>
            </a:r>
            <a:r>
              <a:rPr lang="de-DE" dirty="0" err="1" smtClean="0"/>
              <a:t>assignments</a:t>
            </a:r>
            <a:endParaRPr lang="de-DE" dirty="0" smtClean="0"/>
          </a:p>
          <a:p>
            <a:pPr lvl="1"/>
            <a:r>
              <a:rPr lang="de-DE" dirty="0" smtClean="0"/>
              <a:t>Books, </a:t>
            </a:r>
            <a:r>
              <a:rPr lang="de-DE" dirty="0" err="1" smtClean="0"/>
              <a:t>manuals</a:t>
            </a:r>
            <a:r>
              <a:rPr lang="de-DE" dirty="0" smtClean="0"/>
              <a:t>, </a:t>
            </a:r>
            <a:r>
              <a:rPr lang="de-DE" dirty="0" err="1" smtClean="0"/>
              <a:t>other</a:t>
            </a:r>
            <a:r>
              <a:rPr lang="de-DE" dirty="0" smtClean="0"/>
              <a:t> </a:t>
            </a:r>
            <a:r>
              <a:rPr lang="de-DE" dirty="0" err="1" smtClean="0"/>
              <a:t>print</a:t>
            </a:r>
            <a:r>
              <a:rPr lang="de-DE" dirty="0" smtClean="0"/>
              <a:t> </a:t>
            </a:r>
            <a:r>
              <a:rPr lang="de-DE" dirty="0" err="1" smtClean="0"/>
              <a:t>and</a:t>
            </a:r>
            <a:r>
              <a:rPr lang="de-DE" dirty="0" smtClean="0"/>
              <a:t> electronic </a:t>
            </a:r>
            <a:r>
              <a:rPr lang="de-DE" dirty="0" err="1" smtClean="0"/>
              <a:t>media</a:t>
            </a:r>
            <a:endParaRPr lang="de-DE" dirty="0" smtClean="0"/>
          </a:p>
          <a:p>
            <a:pPr lvl="1"/>
            <a:r>
              <a:rPr lang="de-DE" dirty="0" err="1" smtClean="0"/>
              <a:t>External</a:t>
            </a:r>
            <a:r>
              <a:rPr lang="de-DE" dirty="0" smtClean="0"/>
              <a:t> </a:t>
            </a:r>
            <a:r>
              <a:rPr lang="de-DE" dirty="0" err="1" smtClean="0"/>
              <a:t>education</a:t>
            </a:r>
            <a:r>
              <a:rPr lang="de-DE" dirty="0" smtClean="0"/>
              <a:t> (e.g. </a:t>
            </a:r>
            <a:r>
              <a:rPr lang="de-DE" dirty="0" err="1" smtClean="0"/>
              <a:t>university</a:t>
            </a:r>
            <a:r>
              <a:rPr lang="de-DE" dirty="0" smtClean="0"/>
              <a:t> </a:t>
            </a:r>
            <a:r>
              <a:rPr lang="de-DE" dirty="0" err="1" smtClean="0"/>
              <a:t>courses</a:t>
            </a:r>
            <a:r>
              <a:rPr lang="de-DE" dirty="0" smtClean="0"/>
              <a:t>)</a:t>
            </a:r>
            <a:br>
              <a:rPr lang="de-DE" dirty="0" smtClean="0"/>
            </a:br>
            <a:r>
              <a:rPr lang="de-DE" dirty="0" smtClean="0"/>
              <a:t/>
            </a:r>
            <a:br>
              <a:rPr lang="de-DE" dirty="0" smtClean="0"/>
            </a:br>
            <a:r>
              <a:rPr lang="de-DE" dirty="0" err="1" smtClean="0"/>
              <a:t>Discuss</a:t>
            </a:r>
            <a:r>
              <a:rPr lang="de-DE" dirty="0" smtClean="0"/>
              <a:t> </a:t>
            </a:r>
            <a:r>
              <a:rPr lang="de-DE" dirty="0" err="1" smtClean="0"/>
              <a:t>with</a:t>
            </a:r>
            <a:r>
              <a:rPr lang="de-DE" dirty="0" smtClean="0"/>
              <a:t> </a:t>
            </a:r>
            <a:r>
              <a:rPr lang="de-DE" dirty="0" err="1" smtClean="0"/>
              <a:t>the</a:t>
            </a:r>
            <a:r>
              <a:rPr lang="de-DE" dirty="0" smtClean="0"/>
              <a:t> </a:t>
            </a:r>
            <a:r>
              <a:rPr lang="de-DE" dirty="0" err="1" smtClean="0"/>
              <a:t>employee</a:t>
            </a:r>
            <a:r>
              <a:rPr lang="de-DE" dirty="0" smtClean="0"/>
              <a:t> </a:t>
            </a:r>
            <a:r>
              <a:rPr lang="de-DE" dirty="0" err="1" smtClean="0"/>
              <a:t>any</a:t>
            </a:r>
            <a:r>
              <a:rPr lang="de-DE" dirty="0" smtClean="0"/>
              <a:t> </a:t>
            </a:r>
            <a:r>
              <a:rPr lang="de-DE" dirty="0" err="1" smtClean="0"/>
              <a:t>resources</a:t>
            </a:r>
            <a:r>
              <a:rPr lang="de-DE" dirty="0" smtClean="0"/>
              <a:t> </a:t>
            </a:r>
            <a:r>
              <a:rPr lang="de-DE" dirty="0" err="1" smtClean="0"/>
              <a:t>that</a:t>
            </a:r>
            <a:r>
              <a:rPr lang="de-DE" dirty="0" smtClean="0"/>
              <a:t> </a:t>
            </a:r>
            <a:r>
              <a:rPr lang="de-DE" dirty="0" err="1" smtClean="0"/>
              <a:t>may</a:t>
            </a:r>
            <a:r>
              <a:rPr lang="de-DE" dirty="0" smtClean="0"/>
              <a:t> </a:t>
            </a:r>
            <a:r>
              <a:rPr lang="de-DE" dirty="0" err="1" smtClean="0"/>
              <a:t>help</a:t>
            </a:r>
            <a:r>
              <a:rPr lang="de-DE" dirty="0" smtClean="0"/>
              <a:t> </a:t>
            </a:r>
            <a:r>
              <a:rPr lang="de-DE" dirty="0" err="1" smtClean="0"/>
              <a:t>implement</a:t>
            </a:r>
            <a:r>
              <a:rPr lang="de-DE" dirty="0" smtClean="0"/>
              <a:t> </a:t>
            </a:r>
            <a:r>
              <a:rPr lang="de-DE" dirty="0" err="1" smtClean="0"/>
              <a:t>the</a:t>
            </a:r>
            <a:r>
              <a:rPr lang="de-DE" dirty="0" smtClean="0"/>
              <a:t> plan </a:t>
            </a:r>
            <a:r>
              <a:rPr lang="de-DE" dirty="0" err="1" smtClean="0"/>
              <a:t>and</a:t>
            </a:r>
            <a:r>
              <a:rPr lang="de-DE" dirty="0" smtClean="0"/>
              <a:t> </a:t>
            </a:r>
            <a:r>
              <a:rPr lang="de-DE" dirty="0" err="1" smtClean="0"/>
              <a:t>meet</a:t>
            </a:r>
            <a:r>
              <a:rPr lang="de-DE" dirty="0" smtClean="0"/>
              <a:t> </a:t>
            </a:r>
            <a:r>
              <a:rPr lang="de-DE" dirty="0" err="1" smtClean="0"/>
              <a:t>defined</a:t>
            </a:r>
            <a:r>
              <a:rPr lang="de-DE" dirty="0" smtClean="0"/>
              <a:t> </a:t>
            </a:r>
            <a:r>
              <a:rPr lang="de-DE" dirty="0" err="1" smtClean="0"/>
              <a:t>goals</a:t>
            </a:r>
            <a:r>
              <a:rPr lang="de-DE" dirty="0" smtClean="0"/>
              <a:t>.  Resources </a:t>
            </a:r>
            <a:r>
              <a:rPr lang="de-DE" dirty="0" err="1" smtClean="0"/>
              <a:t>may</a:t>
            </a:r>
            <a:r>
              <a:rPr lang="de-DE" dirty="0" smtClean="0"/>
              <a:t> </a:t>
            </a:r>
            <a:r>
              <a:rPr lang="de-DE" dirty="0" err="1" smtClean="0"/>
              <a:t>include</a:t>
            </a:r>
            <a:r>
              <a:rPr lang="de-DE" dirty="0" smtClean="0"/>
              <a:t> </a:t>
            </a:r>
            <a:r>
              <a:rPr lang="de-DE" dirty="0" err="1" smtClean="0"/>
              <a:t>other</a:t>
            </a:r>
            <a:r>
              <a:rPr lang="de-DE" dirty="0" smtClean="0"/>
              <a:t> </a:t>
            </a:r>
            <a:r>
              <a:rPr lang="de-DE" dirty="0" err="1" smtClean="0"/>
              <a:t>people</a:t>
            </a:r>
            <a:r>
              <a:rPr lang="de-DE" dirty="0" smtClean="0"/>
              <a:t> </a:t>
            </a:r>
            <a:r>
              <a:rPr lang="de-DE" dirty="0" err="1" smtClean="0"/>
              <a:t>who</a:t>
            </a:r>
            <a:r>
              <a:rPr lang="de-DE" dirty="0" smtClean="0"/>
              <a:t> </a:t>
            </a:r>
            <a:r>
              <a:rPr lang="de-DE" dirty="0" err="1" smtClean="0"/>
              <a:t>could</a:t>
            </a:r>
            <a:r>
              <a:rPr lang="de-DE" dirty="0" smtClean="0"/>
              <a:t> </a:t>
            </a:r>
            <a:r>
              <a:rPr lang="de-DE" dirty="0" err="1" smtClean="0"/>
              <a:t>monitor</a:t>
            </a:r>
            <a:r>
              <a:rPr lang="de-DE" dirty="0" smtClean="0"/>
              <a:t> </a:t>
            </a:r>
            <a:r>
              <a:rPr lang="de-DE" dirty="0" err="1" smtClean="0"/>
              <a:t>progress</a:t>
            </a:r>
            <a:r>
              <a:rPr lang="de-DE" dirty="0" smtClean="0"/>
              <a:t> </a:t>
            </a:r>
            <a:r>
              <a:rPr lang="de-DE" dirty="0" err="1" smtClean="0"/>
              <a:t>and</a:t>
            </a:r>
            <a:r>
              <a:rPr lang="de-DE" dirty="0" smtClean="0"/>
              <a:t>/</a:t>
            </a:r>
            <a:r>
              <a:rPr lang="de-DE" dirty="0" err="1" smtClean="0"/>
              <a:t>or</a:t>
            </a:r>
            <a:r>
              <a:rPr lang="de-DE" dirty="0" smtClean="0"/>
              <a:t> </a:t>
            </a:r>
            <a:r>
              <a:rPr lang="de-DE" dirty="0" err="1" smtClean="0"/>
              <a:t>provide</a:t>
            </a:r>
            <a:r>
              <a:rPr lang="de-DE" dirty="0" smtClean="0"/>
              <a:t> </a:t>
            </a:r>
            <a:r>
              <a:rPr lang="de-DE" dirty="0" err="1" smtClean="0"/>
              <a:t>ongoing</a:t>
            </a:r>
            <a:r>
              <a:rPr lang="de-DE" dirty="0" smtClean="0"/>
              <a:t> </a:t>
            </a:r>
            <a:r>
              <a:rPr lang="de-DE" dirty="0" err="1" smtClean="0"/>
              <a:t>feedback</a:t>
            </a:r>
            <a:r>
              <a:rPr lang="de-DE" dirty="0" smtClean="0"/>
              <a:t>; </a:t>
            </a:r>
            <a:r>
              <a:rPr lang="de-DE" dirty="0" err="1" smtClean="0"/>
              <a:t>customers</a:t>
            </a:r>
            <a:r>
              <a:rPr lang="de-DE" dirty="0" smtClean="0"/>
              <a:t>; </a:t>
            </a:r>
            <a:r>
              <a:rPr lang="de-DE" dirty="0" err="1" smtClean="0"/>
              <a:t>other</a:t>
            </a:r>
            <a:r>
              <a:rPr lang="de-DE" dirty="0" smtClean="0"/>
              <a:t> </a:t>
            </a:r>
            <a:r>
              <a:rPr lang="de-DE" dirty="0" err="1" smtClean="0"/>
              <a:t>supervisors</a:t>
            </a:r>
            <a:r>
              <a:rPr lang="de-DE" dirty="0" smtClean="0"/>
              <a:t>' </a:t>
            </a:r>
            <a:r>
              <a:rPr lang="de-DE" dirty="0" err="1" smtClean="0"/>
              <a:t>feedback</a:t>
            </a:r>
            <a:r>
              <a:rPr lang="de-DE" dirty="0" smtClean="0"/>
              <a:t>; </a:t>
            </a:r>
            <a:r>
              <a:rPr lang="de-DE" dirty="0" err="1" smtClean="0"/>
              <a:t>and</a:t>
            </a:r>
            <a:r>
              <a:rPr lang="de-DE" dirty="0" smtClean="0"/>
              <a:t> </a:t>
            </a:r>
            <a:r>
              <a:rPr lang="de-DE" dirty="0" err="1" smtClean="0"/>
              <a:t>financial</a:t>
            </a:r>
            <a:r>
              <a:rPr lang="de-DE" dirty="0" smtClean="0"/>
              <a:t> </a:t>
            </a:r>
            <a:r>
              <a:rPr lang="de-DE" dirty="0" err="1" smtClean="0"/>
              <a:t>support</a:t>
            </a:r>
            <a:r>
              <a:rPr lang="de-DE" dirty="0" smtClean="0"/>
              <a:t> </a:t>
            </a:r>
            <a:r>
              <a:rPr lang="de-DE" dirty="0" err="1" smtClean="0"/>
              <a:t>to</a:t>
            </a:r>
            <a:r>
              <a:rPr lang="de-DE" dirty="0" smtClean="0"/>
              <a:t> </a:t>
            </a:r>
            <a:r>
              <a:rPr lang="de-DE" dirty="0" err="1" smtClean="0"/>
              <a:t>attend</a:t>
            </a:r>
            <a:r>
              <a:rPr lang="de-DE" dirty="0" smtClean="0"/>
              <a:t> </a:t>
            </a:r>
            <a:r>
              <a:rPr lang="de-DE" dirty="0" err="1" smtClean="0"/>
              <a:t>training</a:t>
            </a:r>
            <a:r>
              <a:rPr lang="de-DE" dirty="0" smtClean="0"/>
              <a:t> </a:t>
            </a:r>
            <a:r>
              <a:rPr lang="de-DE" dirty="0" err="1" smtClean="0"/>
              <a:t>or</a:t>
            </a:r>
            <a:r>
              <a:rPr lang="de-DE" dirty="0" smtClean="0"/>
              <a:t> </a:t>
            </a:r>
            <a:r>
              <a:rPr lang="de-DE" dirty="0" err="1" smtClean="0"/>
              <a:t>educational</a:t>
            </a:r>
            <a:r>
              <a:rPr lang="de-DE" dirty="0" smtClean="0"/>
              <a:t> </a:t>
            </a:r>
            <a:r>
              <a:rPr lang="de-DE" dirty="0" err="1" smtClean="0"/>
              <a:t>courses</a:t>
            </a:r>
            <a:r>
              <a:rPr lang="de-DE" dirty="0" smtClean="0"/>
              <a:t>.</a:t>
            </a:r>
          </a:p>
          <a:p>
            <a:r>
              <a:rPr lang="de-DE" b="1" dirty="0" err="1" smtClean="0"/>
              <a:t>Prepare</a:t>
            </a:r>
            <a:r>
              <a:rPr lang="de-DE" b="1" dirty="0" smtClean="0"/>
              <a:t> </a:t>
            </a:r>
            <a:r>
              <a:rPr lang="de-DE" b="1" dirty="0" err="1" smtClean="0"/>
              <a:t>the</a:t>
            </a:r>
            <a:r>
              <a:rPr lang="de-DE" b="1" dirty="0" smtClean="0"/>
              <a:t> plan</a:t>
            </a:r>
            <a:r>
              <a:rPr lang="de-DE" dirty="0" smtClean="0"/>
              <a:t>. A </a:t>
            </a:r>
            <a:r>
              <a:rPr lang="de-DE" dirty="0" err="1" smtClean="0"/>
              <a:t>development</a:t>
            </a:r>
            <a:r>
              <a:rPr lang="de-DE" dirty="0" smtClean="0"/>
              <a:t> plan </a:t>
            </a:r>
            <a:r>
              <a:rPr lang="de-DE" dirty="0" err="1" smtClean="0"/>
              <a:t>should</a:t>
            </a:r>
            <a:r>
              <a:rPr lang="de-DE" dirty="0" smtClean="0"/>
              <a:t> </a:t>
            </a:r>
            <a:r>
              <a:rPr lang="de-DE" dirty="0" err="1" smtClean="0"/>
              <a:t>be</a:t>
            </a:r>
            <a:r>
              <a:rPr lang="de-DE" dirty="0" smtClean="0"/>
              <a:t> </a:t>
            </a:r>
            <a:r>
              <a:rPr lang="de-DE" dirty="0" err="1" smtClean="0"/>
              <a:t>used</a:t>
            </a:r>
            <a:r>
              <a:rPr lang="de-DE" dirty="0" smtClean="0"/>
              <a:t> </a:t>
            </a:r>
            <a:r>
              <a:rPr lang="de-DE" dirty="0" err="1" smtClean="0"/>
              <a:t>throughout</a:t>
            </a:r>
            <a:r>
              <a:rPr lang="de-DE" dirty="0" smtClean="0"/>
              <a:t> </a:t>
            </a:r>
            <a:r>
              <a:rPr lang="de-DE" dirty="0" err="1" smtClean="0"/>
              <a:t>the</a:t>
            </a:r>
            <a:r>
              <a:rPr lang="de-DE" dirty="0" smtClean="0"/>
              <a:t> </a:t>
            </a:r>
            <a:r>
              <a:rPr lang="de-DE" dirty="0" err="1" smtClean="0"/>
              <a:t>year</a:t>
            </a:r>
            <a:r>
              <a:rPr lang="de-DE" dirty="0" smtClean="0"/>
              <a:t> </a:t>
            </a:r>
            <a:r>
              <a:rPr lang="de-DE" dirty="0" err="1" smtClean="0"/>
              <a:t>to</a:t>
            </a:r>
            <a:r>
              <a:rPr lang="de-DE" dirty="0" smtClean="0"/>
              <a:t> </a:t>
            </a:r>
            <a:r>
              <a:rPr lang="de-DE" dirty="0" err="1" smtClean="0"/>
              <a:t>note</a:t>
            </a:r>
            <a:r>
              <a:rPr lang="de-DE" dirty="0" smtClean="0"/>
              <a:t> </a:t>
            </a:r>
            <a:r>
              <a:rPr lang="de-DE" dirty="0" err="1" smtClean="0"/>
              <a:t>the</a:t>
            </a:r>
            <a:r>
              <a:rPr lang="de-DE" dirty="0" smtClean="0"/>
              <a:t> </a:t>
            </a:r>
            <a:r>
              <a:rPr lang="de-DE" dirty="0" err="1" smtClean="0"/>
              <a:t>employee's</a:t>
            </a:r>
            <a:r>
              <a:rPr lang="de-DE" dirty="0" smtClean="0"/>
              <a:t> </a:t>
            </a:r>
            <a:r>
              <a:rPr lang="de-DE" dirty="0" err="1" smtClean="0"/>
              <a:t>completed</a:t>
            </a:r>
            <a:r>
              <a:rPr lang="de-DE" dirty="0" smtClean="0"/>
              <a:t> </a:t>
            </a:r>
            <a:r>
              <a:rPr lang="de-DE" dirty="0" err="1" smtClean="0"/>
              <a:t>activities</a:t>
            </a:r>
            <a:r>
              <a:rPr lang="de-DE" dirty="0" smtClean="0"/>
              <a:t> </a:t>
            </a:r>
            <a:r>
              <a:rPr lang="de-DE" dirty="0" err="1" smtClean="0"/>
              <a:t>and</a:t>
            </a:r>
            <a:r>
              <a:rPr lang="de-DE" dirty="0" smtClean="0"/>
              <a:t> </a:t>
            </a:r>
            <a:r>
              <a:rPr lang="de-DE" dirty="0" err="1" smtClean="0"/>
              <a:t>follow-up</a:t>
            </a:r>
            <a:r>
              <a:rPr lang="de-DE" dirty="0" smtClean="0"/>
              <a:t> </a:t>
            </a:r>
            <a:r>
              <a:rPr lang="de-DE" dirty="0" err="1" smtClean="0"/>
              <a:t>activities</a:t>
            </a:r>
            <a:r>
              <a:rPr lang="de-DE" dirty="0" smtClean="0"/>
              <a:t>. In </a:t>
            </a:r>
            <a:r>
              <a:rPr lang="de-DE" dirty="0" err="1" smtClean="0"/>
              <a:t>addition</a:t>
            </a:r>
            <a:r>
              <a:rPr lang="de-DE" dirty="0" smtClean="0"/>
              <a:t>, </a:t>
            </a:r>
            <a:r>
              <a:rPr lang="de-DE" dirty="0" err="1" smtClean="0"/>
              <a:t>add</a:t>
            </a:r>
            <a:r>
              <a:rPr lang="de-DE" dirty="0" smtClean="0"/>
              <a:t> </a:t>
            </a:r>
            <a:r>
              <a:rPr lang="de-DE" dirty="0" err="1" smtClean="0"/>
              <a:t>his</a:t>
            </a:r>
            <a:r>
              <a:rPr lang="de-DE" dirty="0" smtClean="0"/>
              <a:t>/her </a:t>
            </a:r>
            <a:r>
              <a:rPr lang="de-DE" dirty="0" err="1" smtClean="0"/>
              <a:t>development</a:t>
            </a:r>
            <a:r>
              <a:rPr lang="de-DE" dirty="0" smtClean="0"/>
              <a:t> </a:t>
            </a:r>
            <a:r>
              <a:rPr lang="de-DE" dirty="0" err="1" smtClean="0"/>
              <a:t>goals</a:t>
            </a:r>
            <a:r>
              <a:rPr lang="de-DE" dirty="0" smtClean="0"/>
              <a:t> </a:t>
            </a:r>
            <a:r>
              <a:rPr lang="de-DE" dirty="0" err="1" smtClean="0"/>
              <a:t>to</a:t>
            </a:r>
            <a:r>
              <a:rPr lang="de-DE" dirty="0" smtClean="0"/>
              <a:t> </a:t>
            </a:r>
            <a:r>
              <a:rPr lang="de-DE" dirty="0" err="1" smtClean="0"/>
              <a:t>the</a:t>
            </a:r>
            <a:r>
              <a:rPr lang="de-DE" dirty="0" smtClean="0"/>
              <a:t> </a:t>
            </a:r>
            <a:r>
              <a:rPr lang="de-DE" dirty="0" err="1" smtClean="0"/>
              <a:t>overall</a:t>
            </a:r>
            <a:r>
              <a:rPr lang="de-DE" dirty="0" smtClean="0"/>
              <a:t> </a:t>
            </a:r>
            <a:r>
              <a:rPr lang="de-DE" dirty="0" err="1" smtClean="0"/>
              <a:t>objective</a:t>
            </a:r>
            <a:r>
              <a:rPr lang="de-DE" dirty="0" smtClean="0"/>
              <a:t>-setting plan </a:t>
            </a:r>
            <a:r>
              <a:rPr lang="de-DE" dirty="0" err="1" smtClean="0"/>
              <a:t>for</a:t>
            </a:r>
            <a:r>
              <a:rPr lang="de-DE" dirty="0" smtClean="0"/>
              <a:t> </a:t>
            </a:r>
            <a:r>
              <a:rPr lang="de-DE" dirty="0" err="1" smtClean="0"/>
              <a:t>the</a:t>
            </a:r>
            <a:r>
              <a:rPr lang="de-DE" dirty="0" smtClean="0"/>
              <a:t> </a:t>
            </a:r>
            <a:r>
              <a:rPr lang="de-DE" dirty="0" err="1" smtClean="0"/>
              <a:t>year</a:t>
            </a:r>
            <a:r>
              <a:rPr lang="de-DE" dirty="0" smtClean="0"/>
              <a:t>. </a:t>
            </a:r>
          </a:p>
          <a:p>
            <a:r>
              <a:rPr lang="de-DE" dirty="0" err="1" smtClean="0"/>
              <a:t>Meet</a:t>
            </a:r>
            <a:r>
              <a:rPr lang="de-DE" dirty="0" smtClean="0"/>
              <a:t> in-person </a:t>
            </a:r>
            <a:r>
              <a:rPr lang="de-DE" dirty="0" err="1" smtClean="0"/>
              <a:t>with</a:t>
            </a:r>
            <a:r>
              <a:rPr lang="de-DE" dirty="0" smtClean="0"/>
              <a:t> </a:t>
            </a:r>
            <a:r>
              <a:rPr lang="de-DE" dirty="0" err="1" smtClean="0"/>
              <a:t>the</a:t>
            </a:r>
            <a:r>
              <a:rPr lang="de-DE" dirty="0" smtClean="0"/>
              <a:t> </a:t>
            </a:r>
            <a:r>
              <a:rPr lang="de-DE" dirty="0" err="1" smtClean="0"/>
              <a:t>employee</a:t>
            </a:r>
            <a:r>
              <a:rPr lang="de-DE" dirty="0" smtClean="0"/>
              <a:t> </a:t>
            </a:r>
            <a:r>
              <a:rPr lang="de-DE" dirty="0" err="1" smtClean="0"/>
              <a:t>to</a:t>
            </a:r>
            <a:r>
              <a:rPr lang="de-DE" dirty="0" smtClean="0"/>
              <a:t> </a:t>
            </a:r>
            <a:r>
              <a:rPr lang="de-DE" dirty="0" err="1" smtClean="0"/>
              <a:t>review</a:t>
            </a:r>
            <a:r>
              <a:rPr lang="de-DE" dirty="0" smtClean="0"/>
              <a:t> </a:t>
            </a:r>
            <a:r>
              <a:rPr lang="de-DE" dirty="0" err="1" smtClean="0"/>
              <a:t>the</a:t>
            </a:r>
            <a:r>
              <a:rPr lang="de-DE" dirty="0" smtClean="0"/>
              <a:t> </a:t>
            </a:r>
            <a:r>
              <a:rPr lang="de-DE" dirty="0" err="1" smtClean="0"/>
              <a:t>proposed</a:t>
            </a:r>
            <a:r>
              <a:rPr lang="de-DE" dirty="0" smtClean="0"/>
              <a:t> plan, </a:t>
            </a:r>
            <a:r>
              <a:rPr lang="de-DE" dirty="0" err="1" smtClean="0"/>
              <a:t>and</a:t>
            </a:r>
            <a:r>
              <a:rPr lang="de-DE" dirty="0" smtClean="0"/>
              <a:t> </a:t>
            </a:r>
            <a:r>
              <a:rPr lang="de-DE" dirty="0" err="1" smtClean="0"/>
              <a:t>based</a:t>
            </a:r>
            <a:r>
              <a:rPr lang="de-DE" dirty="0" smtClean="0"/>
              <a:t> on </a:t>
            </a:r>
            <a:r>
              <a:rPr lang="de-DE" dirty="0" err="1" smtClean="0"/>
              <a:t>feedback</a:t>
            </a:r>
            <a:r>
              <a:rPr lang="de-DE" dirty="0" smtClean="0"/>
              <a:t>, </a:t>
            </a:r>
            <a:r>
              <a:rPr lang="de-DE" b="1" dirty="0" err="1" smtClean="0"/>
              <a:t>revise</a:t>
            </a:r>
            <a:r>
              <a:rPr lang="de-DE" dirty="0" smtClean="0"/>
              <a:t> </a:t>
            </a:r>
            <a:r>
              <a:rPr lang="de-DE" dirty="0" err="1" smtClean="0"/>
              <a:t>it</a:t>
            </a:r>
            <a:r>
              <a:rPr lang="de-DE" dirty="0" smtClean="0"/>
              <a:t>, </a:t>
            </a:r>
            <a:r>
              <a:rPr lang="de-DE" b="1" dirty="0" err="1" smtClean="0"/>
              <a:t>adjust</a:t>
            </a:r>
            <a:r>
              <a:rPr lang="de-DE" dirty="0" smtClean="0"/>
              <a:t> </a:t>
            </a:r>
            <a:r>
              <a:rPr lang="de-DE" dirty="0" err="1" smtClean="0"/>
              <a:t>it</a:t>
            </a:r>
            <a:r>
              <a:rPr lang="de-DE" dirty="0" smtClean="0"/>
              <a:t> </a:t>
            </a:r>
            <a:r>
              <a:rPr lang="de-DE" dirty="0" err="1" smtClean="0"/>
              <a:t>and</a:t>
            </a:r>
            <a:r>
              <a:rPr lang="de-DE" dirty="0" smtClean="0"/>
              <a:t> </a:t>
            </a:r>
            <a:r>
              <a:rPr lang="de-DE" dirty="0" err="1" smtClean="0"/>
              <a:t>confirm</a:t>
            </a:r>
            <a:r>
              <a:rPr lang="de-DE" dirty="0" smtClean="0"/>
              <a:t> </a:t>
            </a:r>
            <a:r>
              <a:rPr lang="de-DE" dirty="0" err="1" smtClean="0"/>
              <a:t>alignment</a:t>
            </a:r>
            <a:r>
              <a:rPr lang="de-DE" dirty="0" smtClean="0"/>
              <a:t> </a:t>
            </a:r>
            <a:r>
              <a:rPr lang="de-DE" dirty="0" err="1" smtClean="0"/>
              <a:t>by</a:t>
            </a:r>
            <a:r>
              <a:rPr lang="de-DE" dirty="0" smtClean="0"/>
              <a:t> </a:t>
            </a:r>
            <a:r>
              <a:rPr lang="de-DE" dirty="0" err="1" smtClean="0"/>
              <a:t>providing</a:t>
            </a:r>
            <a:r>
              <a:rPr lang="de-DE" dirty="0" smtClean="0"/>
              <a:t> </a:t>
            </a:r>
            <a:r>
              <a:rPr lang="de-DE" dirty="0" err="1" smtClean="0"/>
              <a:t>your</a:t>
            </a:r>
            <a:r>
              <a:rPr lang="de-DE" dirty="0" smtClean="0"/>
              <a:t> </a:t>
            </a:r>
            <a:r>
              <a:rPr lang="de-DE" dirty="0" err="1" smtClean="0"/>
              <a:t>signature</a:t>
            </a:r>
            <a:r>
              <a:rPr lang="de-DE" dirty="0" smtClean="0"/>
              <a:t> </a:t>
            </a:r>
            <a:r>
              <a:rPr lang="de-DE" dirty="0" err="1" smtClean="0"/>
              <a:t>and</a:t>
            </a:r>
            <a:r>
              <a:rPr lang="de-DE" dirty="0" smtClean="0"/>
              <a:t> </a:t>
            </a:r>
            <a:r>
              <a:rPr lang="de-DE" dirty="0" err="1" smtClean="0"/>
              <a:t>obtaining</a:t>
            </a:r>
            <a:r>
              <a:rPr lang="de-DE" dirty="0" smtClean="0"/>
              <a:t> </a:t>
            </a:r>
            <a:r>
              <a:rPr lang="de-DE" dirty="0" err="1" smtClean="0"/>
              <a:t>the</a:t>
            </a:r>
            <a:r>
              <a:rPr lang="de-DE" dirty="0" smtClean="0"/>
              <a:t> </a:t>
            </a:r>
            <a:r>
              <a:rPr lang="de-DE" dirty="0" err="1" smtClean="0"/>
              <a:t>employee's</a:t>
            </a:r>
            <a:r>
              <a:rPr lang="de-DE" dirty="0" smtClean="0"/>
              <a:t> </a:t>
            </a:r>
            <a:r>
              <a:rPr lang="de-DE" dirty="0" err="1" smtClean="0"/>
              <a:t>signature</a:t>
            </a:r>
            <a:r>
              <a:rPr lang="de-DE" dirty="0" smtClean="0"/>
              <a:t>. </a:t>
            </a:r>
            <a:r>
              <a:rPr lang="de-DE" dirty="0" err="1" smtClean="0"/>
              <a:t>If</a:t>
            </a:r>
            <a:r>
              <a:rPr lang="de-DE" dirty="0" smtClean="0"/>
              <a:t> </a:t>
            </a:r>
            <a:r>
              <a:rPr lang="de-DE" dirty="0" err="1" smtClean="0"/>
              <a:t>appropriate</a:t>
            </a:r>
            <a:r>
              <a:rPr lang="de-DE" dirty="0" smtClean="0"/>
              <a:t>, </a:t>
            </a:r>
            <a:r>
              <a:rPr lang="de-DE" dirty="0" err="1" smtClean="0"/>
              <a:t>file</a:t>
            </a:r>
            <a:r>
              <a:rPr lang="de-DE" dirty="0" smtClean="0"/>
              <a:t> </a:t>
            </a:r>
            <a:r>
              <a:rPr lang="de-DE" dirty="0" err="1" smtClean="0"/>
              <a:t>the</a:t>
            </a:r>
            <a:r>
              <a:rPr lang="de-DE" dirty="0" smtClean="0"/>
              <a:t> ICDP form in </a:t>
            </a:r>
            <a:r>
              <a:rPr lang="de-DE" dirty="0" err="1" smtClean="0"/>
              <a:t>the</a:t>
            </a:r>
            <a:r>
              <a:rPr lang="de-DE" dirty="0" smtClean="0"/>
              <a:t> </a:t>
            </a:r>
            <a:r>
              <a:rPr lang="de-DE" dirty="0" err="1" smtClean="0"/>
              <a:t>employee's</a:t>
            </a:r>
            <a:r>
              <a:rPr lang="de-DE" dirty="0" smtClean="0"/>
              <a:t> </a:t>
            </a:r>
            <a:r>
              <a:rPr lang="de-DE" dirty="0" err="1" smtClean="0"/>
              <a:t>personnel</a:t>
            </a:r>
            <a:r>
              <a:rPr lang="de-DE" dirty="0" smtClean="0"/>
              <a:t> </a:t>
            </a:r>
            <a:r>
              <a:rPr lang="de-DE" dirty="0" err="1" smtClean="0"/>
              <a:t>file</a:t>
            </a:r>
            <a:r>
              <a:rPr lang="de-DE" dirty="0" smtClean="0"/>
              <a:t>. </a:t>
            </a:r>
            <a:r>
              <a:rPr lang="de-DE" dirty="0" err="1" smtClean="0"/>
              <a:t>Make</a:t>
            </a:r>
            <a:r>
              <a:rPr lang="de-DE" dirty="0" smtClean="0"/>
              <a:t> </a:t>
            </a:r>
            <a:r>
              <a:rPr lang="de-DE" dirty="0" err="1" smtClean="0"/>
              <a:t>certain</a:t>
            </a:r>
            <a:r>
              <a:rPr lang="de-DE" dirty="0" smtClean="0"/>
              <a:t> </a:t>
            </a:r>
            <a:r>
              <a:rPr lang="de-DE" dirty="0" err="1" smtClean="0"/>
              <a:t>you</a:t>
            </a:r>
            <a:r>
              <a:rPr lang="de-DE" dirty="0" smtClean="0"/>
              <a:t> </a:t>
            </a:r>
            <a:r>
              <a:rPr lang="de-DE" dirty="0" err="1" smtClean="0"/>
              <a:t>keep</a:t>
            </a:r>
            <a:r>
              <a:rPr lang="de-DE" dirty="0" smtClean="0"/>
              <a:t> a </a:t>
            </a:r>
            <a:r>
              <a:rPr lang="de-DE" dirty="0" err="1" smtClean="0"/>
              <a:t>copy</a:t>
            </a:r>
            <a:r>
              <a:rPr lang="de-DE" dirty="0" smtClean="0"/>
              <a:t> </a:t>
            </a:r>
            <a:r>
              <a:rPr lang="de-DE" dirty="0" err="1" smtClean="0"/>
              <a:t>of</a:t>
            </a:r>
            <a:r>
              <a:rPr lang="de-DE" dirty="0" smtClean="0"/>
              <a:t> </a:t>
            </a:r>
            <a:r>
              <a:rPr lang="de-DE" dirty="0" err="1" smtClean="0"/>
              <a:t>the</a:t>
            </a:r>
            <a:r>
              <a:rPr lang="de-DE" dirty="0" smtClean="0"/>
              <a:t> Plan </a:t>
            </a:r>
            <a:r>
              <a:rPr lang="de-DE" dirty="0" err="1" smtClean="0"/>
              <a:t>and</a:t>
            </a:r>
            <a:r>
              <a:rPr lang="de-DE" dirty="0" smtClean="0"/>
              <a:t> also </a:t>
            </a:r>
            <a:r>
              <a:rPr lang="de-DE" dirty="0" err="1" smtClean="0"/>
              <a:t>make</a:t>
            </a:r>
            <a:r>
              <a:rPr lang="de-DE" dirty="0" smtClean="0"/>
              <a:t> </a:t>
            </a:r>
            <a:r>
              <a:rPr lang="de-DE" dirty="0" err="1" smtClean="0"/>
              <a:t>certain</a:t>
            </a:r>
            <a:r>
              <a:rPr lang="de-DE" dirty="0" smtClean="0"/>
              <a:t> </a:t>
            </a:r>
            <a:r>
              <a:rPr lang="de-DE" dirty="0" err="1" smtClean="0"/>
              <a:t>your</a:t>
            </a:r>
            <a:r>
              <a:rPr lang="de-DE" dirty="0" smtClean="0"/>
              <a:t> </a:t>
            </a:r>
            <a:r>
              <a:rPr lang="de-DE" dirty="0" err="1" smtClean="0"/>
              <a:t>employee</a:t>
            </a:r>
            <a:r>
              <a:rPr lang="de-DE" dirty="0" smtClean="0"/>
              <a:t> </a:t>
            </a:r>
            <a:r>
              <a:rPr lang="de-DE" dirty="0" err="1" smtClean="0"/>
              <a:t>keeps</a:t>
            </a:r>
            <a:r>
              <a:rPr lang="de-DE" dirty="0" smtClean="0"/>
              <a:t> a </a:t>
            </a:r>
            <a:r>
              <a:rPr lang="de-DE" dirty="0" err="1" smtClean="0"/>
              <a:t>copy</a:t>
            </a:r>
            <a:r>
              <a:rPr lang="de-DE" dirty="0" smtClean="0"/>
              <a:t>. This will </a:t>
            </a:r>
            <a:r>
              <a:rPr lang="de-DE" dirty="0" err="1" smtClean="0"/>
              <a:t>help</a:t>
            </a:r>
            <a:r>
              <a:rPr lang="de-DE" dirty="0" smtClean="0"/>
              <a:t> </a:t>
            </a:r>
            <a:r>
              <a:rPr lang="de-DE" dirty="0" err="1" smtClean="0"/>
              <a:t>focus</a:t>
            </a:r>
            <a:r>
              <a:rPr lang="de-DE" dirty="0" smtClean="0"/>
              <a:t> </a:t>
            </a:r>
            <a:r>
              <a:rPr lang="de-DE" dirty="0" err="1" smtClean="0"/>
              <a:t>your</a:t>
            </a:r>
            <a:r>
              <a:rPr lang="de-DE" dirty="0" smtClean="0"/>
              <a:t> </a:t>
            </a:r>
            <a:r>
              <a:rPr lang="de-DE" dirty="0" err="1" smtClean="0"/>
              <a:t>future</a:t>
            </a:r>
            <a:r>
              <a:rPr lang="de-DE" dirty="0" smtClean="0"/>
              <a:t> </a:t>
            </a:r>
            <a:r>
              <a:rPr lang="de-DE" dirty="0" err="1" smtClean="0"/>
              <a:t>meetings</a:t>
            </a:r>
            <a:r>
              <a:rPr lang="de-DE" dirty="0" smtClean="0"/>
              <a:t> </a:t>
            </a:r>
            <a:r>
              <a:rPr lang="de-DE" dirty="0" err="1" smtClean="0"/>
              <a:t>with</a:t>
            </a:r>
            <a:r>
              <a:rPr lang="de-DE" dirty="0" smtClean="0"/>
              <a:t> </a:t>
            </a:r>
            <a:r>
              <a:rPr lang="de-DE" dirty="0" err="1" smtClean="0"/>
              <a:t>each</a:t>
            </a:r>
            <a:r>
              <a:rPr lang="de-DE" dirty="0" smtClean="0"/>
              <a:t> </a:t>
            </a:r>
            <a:r>
              <a:rPr lang="de-DE" dirty="0" err="1" smtClean="0"/>
              <a:t>employee</a:t>
            </a:r>
            <a:r>
              <a:rPr lang="de-DE" dirty="0" smtClean="0"/>
              <a:t>. </a:t>
            </a:r>
          </a:p>
          <a:p>
            <a:r>
              <a:rPr lang="de-DE" dirty="0" err="1" smtClean="0"/>
              <a:t>At</a:t>
            </a:r>
            <a:r>
              <a:rPr lang="de-DE" dirty="0" smtClean="0"/>
              <a:t> </a:t>
            </a:r>
            <a:r>
              <a:rPr lang="de-DE" dirty="0" err="1" smtClean="0"/>
              <a:t>the</a:t>
            </a:r>
            <a:r>
              <a:rPr lang="de-DE" dirty="0" smtClean="0"/>
              <a:t> </a:t>
            </a:r>
            <a:r>
              <a:rPr lang="de-DE" dirty="0" err="1" smtClean="0"/>
              <a:t>mid-year</a:t>
            </a:r>
            <a:r>
              <a:rPr lang="de-DE" dirty="0" smtClean="0"/>
              <a:t> </a:t>
            </a:r>
            <a:r>
              <a:rPr lang="de-DE" dirty="0" err="1" smtClean="0"/>
              <a:t>review</a:t>
            </a:r>
            <a:r>
              <a:rPr lang="de-DE" dirty="0" smtClean="0"/>
              <a:t> </a:t>
            </a:r>
            <a:r>
              <a:rPr lang="de-DE" dirty="0" err="1" smtClean="0"/>
              <a:t>and</a:t>
            </a:r>
            <a:r>
              <a:rPr lang="de-DE" dirty="0" smtClean="0"/>
              <a:t> </a:t>
            </a:r>
            <a:r>
              <a:rPr lang="de-DE" dirty="0" err="1" smtClean="0"/>
              <a:t>year</a:t>
            </a:r>
            <a:r>
              <a:rPr lang="de-DE" dirty="0" smtClean="0"/>
              <a:t>-end </a:t>
            </a:r>
            <a:r>
              <a:rPr lang="de-DE" dirty="0" err="1" smtClean="0"/>
              <a:t>performance</a:t>
            </a:r>
            <a:r>
              <a:rPr lang="de-DE" dirty="0" smtClean="0"/>
              <a:t> </a:t>
            </a:r>
            <a:r>
              <a:rPr lang="de-DE" dirty="0" err="1" smtClean="0"/>
              <a:t>review</a:t>
            </a:r>
            <a:r>
              <a:rPr lang="de-DE" dirty="0" smtClean="0"/>
              <a:t>, </a:t>
            </a:r>
            <a:r>
              <a:rPr lang="de-DE" dirty="0" err="1" smtClean="0"/>
              <a:t>meet</a:t>
            </a:r>
            <a:r>
              <a:rPr lang="de-DE" dirty="0" smtClean="0"/>
              <a:t> </a:t>
            </a:r>
            <a:r>
              <a:rPr lang="de-DE" dirty="0" err="1" smtClean="0"/>
              <a:t>with</a:t>
            </a:r>
            <a:r>
              <a:rPr lang="de-DE" dirty="0" smtClean="0"/>
              <a:t> </a:t>
            </a:r>
            <a:r>
              <a:rPr lang="de-DE" dirty="0" err="1" smtClean="0"/>
              <a:t>the</a:t>
            </a:r>
            <a:r>
              <a:rPr lang="de-DE" dirty="0" smtClean="0"/>
              <a:t> </a:t>
            </a:r>
            <a:r>
              <a:rPr lang="de-DE" dirty="0" err="1" smtClean="0"/>
              <a:t>employee</a:t>
            </a:r>
            <a:r>
              <a:rPr lang="de-DE" dirty="0" smtClean="0"/>
              <a:t> </a:t>
            </a:r>
            <a:r>
              <a:rPr lang="de-DE" dirty="0" err="1" smtClean="0"/>
              <a:t>to</a:t>
            </a:r>
            <a:r>
              <a:rPr lang="de-DE" dirty="0" smtClean="0"/>
              <a:t> </a:t>
            </a:r>
            <a:r>
              <a:rPr lang="de-DE" b="1" dirty="0" err="1" smtClean="0"/>
              <a:t>assess</a:t>
            </a:r>
            <a:r>
              <a:rPr lang="de-DE" b="1" dirty="0" smtClean="0"/>
              <a:t> </a:t>
            </a:r>
            <a:r>
              <a:rPr lang="de-DE" b="1" dirty="0" err="1" smtClean="0"/>
              <a:t>progress</a:t>
            </a:r>
            <a:r>
              <a:rPr lang="de-DE" dirty="0" smtClean="0"/>
              <a:t> </a:t>
            </a:r>
            <a:r>
              <a:rPr lang="de-DE" dirty="0" err="1" smtClean="0"/>
              <a:t>against</a:t>
            </a:r>
            <a:r>
              <a:rPr lang="de-DE" dirty="0" smtClean="0"/>
              <a:t> </a:t>
            </a:r>
            <a:r>
              <a:rPr lang="de-DE" dirty="0" err="1" smtClean="0"/>
              <a:t>the</a:t>
            </a:r>
            <a:r>
              <a:rPr lang="de-DE" dirty="0" smtClean="0"/>
              <a:t> plan, </a:t>
            </a:r>
            <a:r>
              <a:rPr lang="de-DE" dirty="0" err="1" smtClean="0"/>
              <a:t>changes</a:t>
            </a:r>
            <a:r>
              <a:rPr lang="de-DE" dirty="0" smtClean="0"/>
              <a:t> in </a:t>
            </a:r>
            <a:r>
              <a:rPr lang="de-DE" dirty="0" err="1" smtClean="0"/>
              <a:t>career</a:t>
            </a:r>
            <a:r>
              <a:rPr lang="de-DE" dirty="0" smtClean="0"/>
              <a:t> </a:t>
            </a:r>
            <a:r>
              <a:rPr lang="de-DE" dirty="0" err="1" smtClean="0"/>
              <a:t>goals</a:t>
            </a:r>
            <a:r>
              <a:rPr lang="de-DE" dirty="0" smtClean="0"/>
              <a:t> (</a:t>
            </a:r>
            <a:r>
              <a:rPr lang="de-DE" dirty="0" err="1" smtClean="0"/>
              <a:t>if</a:t>
            </a:r>
            <a:r>
              <a:rPr lang="de-DE" dirty="0" smtClean="0"/>
              <a:t> </a:t>
            </a:r>
            <a:r>
              <a:rPr lang="de-DE" dirty="0" err="1" smtClean="0"/>
              <a:t>appropriate</a:t>
            </a:r>
            <a:r>
              <a:rPr lang="de-DE" dirty="0" smtClean="0"/>
              <a:t>), </a:t>
            </a:r>
            <a:r>
              <a:rPr lang="de-DE" dirty="0" err="1" smtClean="0"/>
              <a:t>and</a:t>
            </a:r>
            <a:r>
              <a:rPr lang="de-DE" dirty="0" smtClean="0"/>
              <a:t> </a:t>
            </a:r>
            <a:r>
              <a:rPr lang="de-DE" dirty="0" err="1" smtClean="0"/>
              <a:t>revise</a:t>
            </a:r>
            <a:r>
              <a:rPr lang="de-DE" dirty="0" smtClean="0"/>
              <a:t> </a:t>
            </a:r>
            <a:r>
              <a:rPr lang="de-DE" dirty="0" err="1" smtClean="0"/>
              <a:t>the</a:t>
            </a:r>
            <a:r>
              <a:rPr lang="de-DE" dirty="0" smtClean="0"/>
              <a:t> plan </a:t>
            </a:r>
            <a:r>
              <a:rPr lang="de-DE" dirty="0" err="1" smtClean="0"/>
              <a:t>to</a:t>
            </a:r>
            <a:r>
              <a:rPr lang="de-DE" dirty="0" smtClean="0"/>
              <a:t> </a:t>
            </a:r>
            <a:r>
              <a:rPr lang="de-DE" dirty="0" err="1" smtClean="0"/>
              <a:t>adjust</a:t>
            </a:r>
            <a:r>
              <a:rPr lang="de-DE" dirty="0" smtClean="0"/>
              <a:t> </a:t>
            </a:r>
            <a:r>
              <a:rPr lang="de-DE" dirty="0" err="1" smtClean="0"/>
              <a:t>it</a:t>
            </a:r>
            <a:r>
              <a:rPr lang="de-DE" dirty="0" smtClean="0"/>
              <a:t>, </a:t>
            </a:r>
            <a:r>
              <a:rPr lang="de-DE" dirty="0" err="1" smtClean="0"/>
              <a:t>if</a:t>
            </a:r>
            <a:r>
              <a:rPr lang="de-DE" dirty="0" smtClean="0"/>
              <a:t> </a:t>
            </a:r>
            <a:r>
              <a:rPr lang="de-DE" dirty="0" err="1" smtClean="0"/>
              <a:t>necessary</a:t>
            </a:r>
            <a:r>
              <a:rPr lang="de-DE" dirty="0" smtClean="0"/>
              <a:t>.  </a:t>
            </a:r>
          </a:p>
          <a:p>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50</a:t>
            </a:fld>
            <a:endParaRPr lang="de-DE"/>
          </a:p>
        </p:txBody>
      </p:sp>
    </p:spTree>
    <p:extLst>
      <p:ext uri="{BB962C8B-B14F-4D97-AF65-F5344CB8AC3E}">
        <p14:creationId xmlns:p14="http://schemas.microsoft.com/office/powerpoint/2010/main" val="94631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General &amp; Trauma </a:t>
            </a:r>
            <a:r>
              <a:rPr lang="de-DE" dirty="0" err="1" smtClean="0"/>
              <a:t>Surgeon</a:t>
            </a:r>
            <a:endParaRPr lang="de-DE" dirty="0" smtClean="0"/>
          </a:p>
          <a:p>
            <a:pPr>
              <a:lnSpc>
                <a:spcPct val="200000"/>
              </a:lnSpc>
            </a:pPr>
            <a:r>
              <a:rPr lang="de-DE" dirty="0" err="1" smtClean="0"/>
              <a:t>Visceral</a:t>
            </a:r>
            <a:r>
              <a:rPr lang="de-DE" dirty="0" smtClean="0"/>
              <a:t> </a:t>
            </a:r>
            <a:r>
              <a:rPr lang="de-DE" dirty="0" err="1" smtClean="0"/>
              <a:t>Surgeon</a:t>
            </a:r>
            <a:endParaRPr lang="de-DE" dirty="0" smtClean="0"/>
          </a:p>
          <a:p>
            <a:pPr>
              <a:lnSpc>
                <a:spcPct val="200000"/>
              </a:lnSpc>
            </a:pPr>
            <a:r>
              <a:rPr lang="de-DE" dirty="0" err="1" smtClean="0"/>
              <a:t>Thoracic</a:t>
            </a:r>
            <a:r>
              <a:rPr lang="de-DE" dirty="0" smtClean="0"/>
              <a:t> </a:t>
            </a:r>
            <a:r>
              <a:rPr lang="de-DE" dirty="0" err="1" smtClean="0"/>
              <a:t>Surgeon</a:t>
            </a:r>
            <a:endParaRPr lang="de-DE" dirty="0" smtClean="0"/>
          </a:p>
          <a:p>
            <a:pPr>
              <a:lnSpc>
                <a:spcPct val="200000"/>
              </a:lnSpc>
            </a:pPr>
            <a:r>
              <a:rPr lang="de-DE" dirty="0" err="1" smtClean="0"/>
              <a:t>Vascular</a:t>
            </a:r>
            <a:r>
              <a:rPr lang="de-DE" dirty="0" smtClean="0"/>
              <a:t> </a:t>
            </a:r>
            <a:r>
              <a:rPr lang="de-DE" dirty="0" err="1" smtClean="0"/>
              <a:t>Surgeon</a:t>
            </a:r>
            <a:endParaRPr lang="de-DE" dirty="0" smtClean="0"/>
          </a:p>
          <a:p>
            <a:pPr>
              <a:lnSpc>
                <a:spcPct val="200000"/>
              </a:lnSpc>
            </a:pPr>
            <a:r>
              <a:rPr lang="de-DE" dirty="0" smtClean="0"/>
              <a:t>...</a:t>
            </a:r>
            <a:r>
              <a:rPr lang="de-DE" dirty="0" err="1" smtClean="0"/>
              <a:t>don‘t</a:t>
            </a:r>
            <a:r>
              <a:rPr lang="de-DE" dirty="0" smtClean="0"/>
              <a:t> </a:t>
            </a:r>
            <a:r>
              <a:rPr lang="de-DE" dirty="0" err="1" smtClean="0"/>
              <a:t>know</a:t>
            </a:r>
            <a:r>
              <a:rPr lang="de-DE" dirty="0" smtClean="0"/>
              <a:t> </a:t>
            </a:r>
            <a:r>
              <a:rPr lang="de-DE" dirty="0" err="1" smtClean="0"/>
              <a:t>yet</a:t>
            </a:r>
            <a:r>
              <a:rPr lang="de-DE" dirty="0" smtClean="0"/>
              <a:t>...</a:t>
            </a:r>
          </a:p>
          <a:p>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11</a:t>
            </a:fld>
            <a:endParaRPr lang="de-DE"/>
          </a:p>
        </p:txBody>
      </p:sp>
    </p:spTree>
    <p:extLst>
      <p:ext uri="{BB962C8B-B14F-4D97-AF65-F5344CB8AC3E}">
        <p14:creationId xmlns:p14="http://schemas.microsoft.com/office/powerpoint/2010/main" val="2403754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latin typeface="+mn-lt"/>
                <a:ea typeface="+mn-ea"/>
                <a:cs typeface="+mn-cs"/>
              </a:rPr>
              <a:t>5 Unikliniken</a:t>
            </a:r>
          </a:p>
          <a:p>
            <a:r>
              <a:rPr lang="de-DE" sz="1200" kern="1200" dirty="0" smtClean="0">
                <a:solidFill>
                  <a:schemeClr val="tx1"/>
                </a:solidFill>
                <a:latin typeface="+mn-lt"/>
                <a:ea typeface="+mn-ea"/>
                <a:cs typeface="+mn-cs"/>
              </a:rPr>
              <a:t>17 Kat A</a:t>
            </a:r>
          </a:p>
          <a:p>
            <a:r>
              <a:rPr lang="de-DE" sz="1200" kern="1200" dirty="0" smtClean="0">
                <a:solidFill>
                  <a:schemeClr val="tx1"/>
                </a:solidFill>
                <a:latin typeface="+mn-lt"/>
                <a:ea typeface="+mn-ea"/>
                <a:cs typeface="+mn-cs"/>
              </a:rPr>
              <a:t>20 B3</a:t>
            </a:r>
          </a:p>
          <a:p>
            <a:r>
              <a:rPr lang="de-DE" sz="1200" kern="1200" dirty="0" smtClean="0">
                <a:solidFill>
                  <a:schemeClr val="tx1"/>
                </a:solidFill>
                <a:latin typeface="+mn-lt"/>
                <a:ea typeface="+mn-ea"/>
                <a:cs typeface="+mn-cs"/>
              </a:rPr>
              <a:t>34 B2</a:t>
            </a:r>
          </a:p>
          <a:p>
            <a:r>
              <a:rPr lang="de-DE" sz="1200" kern="1200" dirty="0" smtClean="0">
                <a:solidFill>
                  <a:schemeClr val="tx1"/>
                </a:solidFill>
                <a:latin typeface="+mn-lt"/>
                <a:ea typeface="+mn-ea"/>
                <a:cs typeface="+mn-cs"/>
              </a:rPr>
              <a:t>21 B1</a:t>
            </a:r>
          </a:p>
          <a:p>
            <a:endParaRPr lang="de-DE" dirty="0" smtClean="0"/>
          </a:p>
          <a:p>
            <a:pPr>
              <a:lnSpc>
                <a:spcPct val="150000"/>
              </a:lnSpc>
            </a:pPr>
            <a:r>
              <a:rPr lang="de-DE" dirty="0" smtClean="0"/>
              <a:t>Start </a:t>
            </a:r>
            <a:r>
              <a:rPr lang="de-DE" dirty="0" err="1" smtClean="0"/>
              <a:t>big</a:t>
            </a:r>
            <a:r>
              <a:rPr lang="de-DE" dirty="0" smtClean="0"/>
              <a:t> </a:t>
            </a:r>
            <a:r>
              <a:rPr lang="de-DE" dirty="0" err="1" smtClean="0"/>
              <a:t>go</a:t>
            </a:r>
            <a:r>
              <a:rPr lang="de-DE" dirty="0" smtClean="0"/>
              <a:t> </a:t>
            </a:r>
            <a:r>
              <a:rPr lang="de-DE" dirty="0" err="1" smtClean="0"/>
              <a:t>small</a:t>
            </a:r>
            <a:r>
              <a:rPr lang="de-DE" dirty="0" smtClean="0"/>
              <a:t> vs. Small </a:t>
            </a:r>
            <a:r>
              <a:rPr lang="de-DE" dirty="0" err="1" smtClean="0"/>
              <a:t>go</a:t>
            </a:r>
            <a:r>
              <a:rPr lang="de-DE" dirty="0" smtClean="0"/>
              <a:t> </a:t>
            </a:r>
            <a:r>
              <a:rPr lang="de-DE" dirty="0" err="1" smtClean="0"/>
              <a:t>big</a:t>
            </a:r>
            <a:r>
              <a:rPr lang="de-DE" dirty="0" smtClean="0"/>
              <a:t>?</a:t>
            </a:r>
          </a:p>
          <a:p>
            <a:pPr>
              <a:lnSpc>
                <a:spcPct val="150000"/>
              </a:lnSpc>
            </a:pPr>
            <a:r>
              <a:rPr lang="de-DE" dirty="0" err="1" smtClean="0"/>
              <a:t>Wait</a:t>
            </a:r>
            <a:r>
              <a:rPr lang="de-DE" dirty="0" smtClean="0"/>
              <a:t> </a:t>
            </a:r>
            <a:r>
              <a:rPr lang="de-DE" dirty="0" err="1" smtClean="0"/>
              <a:t>and</a:t>
            </a:r>
            <a:r>
              <a:rPr lang="de-DE" dirty="0" smtClean="0"/>
              <a:t> </a:t>
            </a:r>
            <a:r>
              <a:rPr lang="de-DE" dirty="0" err="1" smtClean="0"/>
              <a:t>see</a:t>
            </a:r>
            <a:r>
              <a:rPr lang="de-DE" dirty="0" smtClean="0"/>
              <a:t>....</a:t>
            </a:r>
          </a:p>
          <a:p>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52</a:t>
            </a:fld>
            <a:endParaRPr lang="de-DE"/>
          </a:p>
        </p:txBody>
      </p:sp>
    </p:spTree>
    <p:extLst>
      <p:ext uri="{BB962C8B-B14F-4D97-AF65-F5344CB8AC3E}">
        <p14:creationId xmlns:p14="http://schemas.microsoft.com/office/powerpoint/2010/main" val="334883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530 =</a:t>
            </a:r>
            <a:r>
              <a:rPr lang="de-DE" baseline="0" dirty="0" smtClean="0"/>
              <a:t> </a:t>
            </a:r>
            <a:r>
              <a:rPr lang="de-DE" baseline="0" dirty="0" err="1" smtClean="0"/>
              <a:t>surgical</a:t>
            </a:r>
            <a:r>
              <a:rPr lang="de-DE" baseline="0" dirty="0" smtClean="0"/>
              <a:t> </a:t>
            </a:r>
            <a:r>
              <a:rPr lang="de-DE" baseline="0" dirty="0" err="1" smtClean="0"/>
              <a:t>candidates</a:t>
            </a:r>
            <a:endParaRPr lang="de-DE" baseline="0" dirty="0" smtClean="0"/>
          </a:p>
          <a:p>
            <a:endParaRPr lang="de-DE" baseline="0" dirty="0" smtClean="0"/>
          </a:p>
          <a:p>
            <a:r>
              <a:rPr lang="de-DE" baseline="0" dirty="0" err="1" smtClean="0"/>
              <a:t>Surgical</a:t>
            </a:r>
            <a:r>
              <a:rPr lang="de-DE" baseline="0" dirty="0" smtClean="0"/>
              <a:t> </a:t>
            </a:r>
            <a:r>
              <a:rPr lang="de-DE" baseline="0" dirty="0" err="1" smtClean="0"/>
              <a:t>positions</a:t>
            </a:r>
            <a:r>
              <a:rPr lang="de-DE" baseline="0" dirty="0" smtClean="0"/>
              <a:t> – </a:t>
            </a:r>
            <a:r>
              <a:rPr lang="de-DE" baseline="0" dirty="0" err="1" smtClean="0"/>
              <a:t>visceral</a:t>
            </a:r>
            <a:r>
              <a:rPr lang="de-DE" baseline="0" dirty="0" smtClean="0"/>
              <a:t> </a:t>
            </a:r>
            <a:r>
              <a:rPr lang="de-DE" baseline="0" dirty="0" err="1" smtClean="0"/>
              <a:t>chirurgie</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53</a:t>
            </a:fld>
            <a:endParaRPr lang="de-DE"/>
          </a:p>
        </p:txBody>
      </p:sp>
    </p:spTree>
    <p:extLst>
      <p:ext uri="{BB962C8B-B14F-4D97-AF65-F5344CB8AC3E}">
        <p14:creationId xmlns:p14="http://schemas.microsoft.com/office/powerpoint/2010/main" val="147550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A:11 5 = 16</a:t>
            </a:r>
          </a:p>
          <a:p>
            <a:r>
              <a:rPr lang="de-DE" dirty="0" smtClean="0"/>
              <a:t>H: 18, 21 = 39</a:t>
            </a:r>
          </a:p>
          <a:p>
            <a:r>
              <a:rPr lang="de-DE" dirty="0" smtClean="0"/>
              <a:t>P:3, 5 = 8</a:t>
            </a:r>
          </a:p>
          <a:p>
            <a:r>
              <a:rPr lang="de-DE" dirty="0" smtClean="0"/>
              <a:t>D:2, 23 = 25</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12</a:t>
            </a:fld>
            <a:endParaRPr lang="de-DE"/>
          </a:p>
        </p:txBody>
      </p:sp>
    </p:spTree>
    <p:extLst>
      <p:ext uri="{BB962C8B-B14F-4D97-AF65-F5344CB8AC3E}">
        <p14:creationId xmlns:p14="http://schemas.microsoft.com/office/powerpoint/2010/main" val="24069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530 =</a:t>
            </a:r>
            <a:r>
              <a:rPr lang="de-DE" baseline="0" dirty="0" smtClean="0"/>
              <a:t> </a:t>
            </a:r>
            <a:r>
              <a:rPr lang="de-DE" baseline="0" dirty="0" err="1" smtClean="0"/>
              <a:t>surgical</a:t>
            </a:r>
            <a:r>
              <a:rPr lang="de-DE" baseline="0" dirty="0" smtClean="0"/>
              <a:t> </a:t>
            </a:r>
            <a:r>
              <a:rPr lang="de-DE" baseline="0" dirty="0" err="1" smtClean="0"/>
              <a:t>candidates</a:t>
            </a:r>
            <a:endParaRPr lang="de-DE" baseline="0" dirty="0" smtClean="0"/>
          </a:p>
          <a:p>
            <a:endParaRPr lang="de-DE" baseline="0" dirty="0" smtClean="0"/>
          </a:p>
          <a:p>
            <a:r>
              <a:rPr lang="de-DE" baseline="0" dirty="0" err="1" smtClean="0"/>
              <a:t>Surgical</a:t>
            </a:r>
            <a:r>
              <a:rPr lang="de-DE" baseline="0" dirty="0" smtClean="0"/>
              <a:t> </a:t>
            </a:r>
            <a:r>
              <a:rPr lang="de-DE" baseline="0" dirty="0" err="1" smtClean="0"/>
              <a:t>positions</a:t>
            </a:r>
            <a:r>
              <a:rPr lang="de-DE" baseline="0" dirty="0" smtClean="0"/>
              <a:t> – </a:t>
            </a:r>
            <a:r>
              <a:rPr lang="de-DE" baseline="0" dirty="0" err="1" smtClean="0"/>
              <a:t>visceral</a:t>
            </a:r>
            <a:r>
              <a:rPr lang="de-DE" baseline="0" dirty="0" smtClean="0"/>
              <a:t> </a:t>
            </a:r>
            <a:r>
              <a:rPr lang="de-DE" baseline="0" dirty="0" err="1" smtClean="0"/>
              <a:t>chirurgie</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14</a:t>
            </a:fld>
            <a:endParaRPr lang="de-DE"/>
          </a:p>
        </p:txBody>
      </p:sp>
    </p:spTree>
    <p:extLst>
      <p:ext uri="{BB962C8B-B14F-4D97-AF65-F5344CB8AC3E}">
        <p14:creationId xmlns:p14="http://schemas.microsoft.com/office/powerpoint/2010/main" val="1475502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16</a:t>
            </a:fld>
            <a:endParaRPr lang="de-DE"/>
          </a:p>
        </p:txBody>
      </p:sp>
    </p:spTree>
    <p:extLst>
      <p:ext uri="{BB962C8B-B14F-4D97-AF65-F5344CB8AC3E}">
        <p14:creationId xmlns:p14="http://schemas.microsoft.com/office/powerpoint/2010/main" val="357112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XX % im 3. und 4. Jahr</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17</a:t>
            </a:fld>
            <a:endParaRPr lang="de-DE"/>
          </a:p>
        </p:txBody>
      </p:sp>
    </p:spTree>
    <p:extLst>
      <p:ext uri="{BB962C8B-B14F-4D97-AF65-F5344CB8AC3E}">
        <p14:creationId xmlns:p14="http://schemas.microsoft.com/office/powerpoint/2010/main" val="368558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Y: 22, 46 = 68</a:t>
            </a:r>
          </a:p>
          <a:p>
            <a:r>
              <a:rPr lang="de-DE" dirty="0" smtClean="0"/>
              <a:t>N: 4, 11 = 15</a:t>
            </a:r>
          </a:p>
          <a:p>
            <a:endParaRPr lang="de-DE" dirty="0" smtClean="0"/>
          </a:p>
          <a:p>
            <a:r>
              <a:rPr lang="de-DE" dirty="0" smtClean="0"/>
              <a:t>1: 1, 0</a:t>
            </a:r>
          </a:p>
          <a:p>
            <a:r>
              <a:rPr lang="de-DE" dirty="0" smtClean="0"/>
              <a:t>2: 9, 5</a:t>
            </a:r>
          </a:p>
          <a:p>
            <a:r>
              <a:rPr lang="de-DE" dirty="0" smtClean="0"/>
              <a:t>3: 20, 6</a:t>
            </a:r>
          </a:p>
          <a:p>
            <a:r>
              <a:rPr lang="de-DE" dirty="0" smtClean="0"/>
              <a:t>4: 18, 4</a:t>
            </a:r>
          </a:p>
          <a:p>
            <a:r>
              <a:rPr lang="de-DE" dirty="0" smtClean="0"/>
              <a:t>5: 9, 6</a:t>
            </a:r>
          </a:p>
          <a:p>
            <a:r>
              <a:rPr lang="de-DE" dirty="0" smtClean="0"/>
              <a:t>6: 2, 4</a:t>
            </a:r>
          </a:p>
          <a:p>
            <a:r>
              <a:rPr lang="de-DE" dirty="0" smtClean="0"/>
              <a:t>&gt;6: 3, 5</a:t>
            </a:r>
          </a:p>
          <a:p>
            <a:endParaRPr lang="de-DE" dirty="0" smtClean="0"/>
          </a:p>
          <a:p>
            <a:r>
              <a:rPr lang="de-DE" dirty="0" smtClean="0"/>
              <a:t>26 + 22 = 48 -&gt; 48/91 = 52% der Befragten</a:t>
            </a:r>
            <a:r>
              <a:rPr lang="de-DE" baseline="0" dirty="0" smtClean="0"/>
              <a:t> sind Jahr 3&amp;4</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18</a:t>
            </a:fld>
            <a:endParaRPr lang="de-DE"/>
          </a:p>
        </p:txBody>
      </p:sp>
    </p:spTree>
    <p:extLst>
      <p:ext uri="{BB962C8B-B14F-4D97-AF65-F5344CB8AC3E}">
        <p14:creationId xmlns:p14="http://schemas.microsoft.com/office/powerpoint/2010/main" val="1339992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Y: 50, 25</a:t>
            </a:r>
          </a:p>
          <a:p>
            <a:r>
              <a:rPr lang="de-DE" dirty="0" smtClean="0"/>
              <a:t>N: 5, 1</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20</a:t>
            </a:fld>
            <a:endParaRPr lang="de-DE"/>
          </a:p>
        </p:txBody>
      </p:sp>
    </p:spTree>
    <p:extLst>
      <p:ext uri="{BB962C8B-B14F-4D97-AF65-F5344CB8AC3E}">
        <p14:creationId xmlns:p14="http://schemas.microsoft.com/office/powerpoint/2010/main" val="168981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The 10.000 </a:t>
            </a:r>
            <a:r>
              <a:rPr lang="de-DE" dirty="0" err="1" smtClean="0"/>
              <a:t>hour</a:t>
            </a:r>
            <a:r>
              <a:rPr lang="de-DE" dirty="0" smtClean="0"/>
              <a:t> </a:t>
            </a:r>
            <a:r>
              <a:rPr lang="de-DE" dirty="0" err="1" smtClean="0"/>
              <a:t>rule</a:t>
            </a:r>
            <a:r>
              <a:rPr lang="de-DE" dirty="0" smtClean="0"/>
              <a:t> – Dr. K.</a:t>
            </a:r>
            <a:r>
              <a:rPr lang="de-DE" baseline="0" dirty="0" smtClean="0"/>
              <a:t> Anders Ericsson = </a:t>
            </a:r>
            <a:r>
              <a:rPr lang="de-DE" baseline="0" dirty="0" err="1" smtClean="0"/>
              <a:t>cognitive</a:t>
            </a:r>
            <a:r>
              <a:rPr lang="de-DE" baseline="0" dirty="0" smtClean="0"/>
              <a:t> </a:t>
            </a:r>
            <a:r>
              <a:rPr lang="de-DE" baseline="0" dirty="0" err="1" smtClean="0"/>
              <a:t>psychologist</a:t>
            </a:r>
            <a:r>
              <a:rPr lang="de-DE" baseline="0" dirty="0" smtClean="0"/>
              <a:t> </a:t>
            </a:r>
            <a:r>
              <a:rPr lang="de-DE" baseline="0" dirty="0" err="1" smtClean="0"/>
              <a:t>from</a:t>
            </a:r>
            <a:r>
              <a:rPr lang="de-DE" baseline="0" dirty="0" smtClean="0"/>
              <a:t> Florida State University</a:t>
            </a:r>
          </a:p>
          <a:p>
            <a:endParaRPr lang="de-DE" baseline="0" dirty="0" smtClean="0"/>
          </a:p>
          <a:p>
            <a:r>
              <a:rPr lang="de-DE" baseline="0" dirty="0" smtClean="0"/>
              <a:t>10.000h = 8h /d </a:t>
            </a:r>
            <a:r>
              <a:rPr lang="de-DE" baseline="0" dirty="0" err="1" smtClean="0"/>
              <a:t>of</a:t>
            </a:r>
            <a:r>
              <a:rPr lang="de-DE" baseline="0" dirty="0" smtClean="0"/>
              <a:t> EXPLICIT </a:t>
            </a:r>
            <a:r>
              <a:rPr lang="de-DE" baseline="0" dirty="0" err="1" smtClean="0"/>
              <a:t>training</a:t>
            </a:r>
            <a:r>
              <a:rPr lang="de-DE" baseline="0" dirty="0" smtClean="0"/>
              <a:t>!!! </a:t>
            </a:r>
            <a:r>
              <a:rPr lang="de-DE" baseline="0" dirty="0" err="1" smtClean="0"/>
              <a:t>For</a:t>
            </a:r>
            <a:r>
              <a:rPr lang="de-DE" baseline="0" dirty="0" smtClean="0"/>
              <a:t> 5y</a:t>
            </a:r>
          </a:p>
          <a:p>
            <a:endParaRPr lang="de-DE" baseline="0" dirty="0" smtClean="0"/>
          </a:p>
          <a:p>
            <a:r>
              <a:rPr lang="de-DE" baseline="0" dirty="0" smtClean="0"/>
              <a:t>5h/d = 25h/</a:t>
            </a:r>
            <a:r>
              <a:rPr lang="de-DE" baseline="0" dirty="0" err="1" smtClean="0"/>
              <a:t>w</a:t>
            </a:r>
            <a:r>
              <a:rPr lang="de-DE" baseline="0" dirty="0" smtClean="0"/>
              <a:t> = 400wo = 7.6y (8 </a:t>
            </a:r>
            <a:r>
              <a:rPr lang="de-DE" baseline="0" dirty="0" err="1" smtClean="0"/>
              <a:t>years</a:t>
            </a:r>
            <a:r>
              <a:rPr lang="de-DE" baseline="0" dirty="0" smtClean="0"/>
              <a:t>...)</a:t>
            </a:r>
          </a:p>
          <a:p>
            <a:endParaRPr lang="de-DE" dirty="0" smtClean="0"/>
          </a:p>
          <a:p>
            <a:r>
              <a:rPr lang="de-DE" dirty="0" smtClean="0"/>
              <a:t>Roger </a:t>
            </a:r>
            <a:r>
              <a:rPr lang="de-DE" dirty="0" err="1" smtClean="0"/>
              <a:t>Federer</a:t>
            </a:r>
            <a:r>
              <a:rPr lang="de-DE" dirty="0" smtClean="0"/>
              <a:t> 10.000h</a:t>
            </a:r>
            <a:r>
              <a:rPr lang="de-DE" baseline="0" dirty="0" smtClean="0"/>
              <a:t> auf dem Platz, nicht 10.000h John McEnroe zuschauen</a:t>
            </a:r>
            <a:endParaRPr lang="de-DE" dirty="0"/>
          </a:p>
        </p:txBody>
      </p:sp>
      <p:sp>
        <p:nvSpPr>
          <p:cNvPr id="4" name="Foliennummernplatzhalter 3"/>
          <p:cNvSpPr>
            <a:spLocks noGrp="1"/>
          </p:cNvSpPr>
          <p:nvPr>
            <p:ph type="sldNum" sz="quarter" idx="10"/>
          </p:nvPr>
        </p:nvSpPr>
        <p:spPr/>
        <p:txBody>
          <a:bodyPr/>
          <a:lstStyle/>
          <a:p>
            <a:fld id="{D8DE1CF3-93B2-8843-843F-5318C36B3DFA}" type="slidenum">
              <a:rPr lang="de-DE" smtClean="0"/>
              <a:t>22</a:t>
            </a:fld>
            <a:endParaRPr lang="de-DE"/>
          </a:p>
        </p:txBody>
      </p:sp>
    </p:spTree>
    <p:extLst>
      <p:ext uri="{BB962C8B-B14F-4D97-AF65-F5344CB8AC3E}">
        <p14:creationId xmlns:p14="http://schemas.microsoft.com/office/powerpoint/2010/main" val="3486688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de-CH" smtClean="0"/>
              <a:t>Mastertitelformat bearbeiten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Master-Untertitelformat bearbeiten</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Montag, 18. Juni 2012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Montag, 18. Juni 2012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de-CH" smtClean="0"/>
              <a:t>Mastertitelformat bearbeiten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Montag, 18. Juni 2012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Mastertitelformat bearbeiten</a:t>
            </a:r>
            <a:endParaRPr lang="en-US"/>
          </a:p>
        </p:txBody>
      </p:sp>
      <p:sp>
        <p:nvSpPr>
          <p:cNvPr id="3" name="Content Placeholder 2"/>
          <p:cNvSpPr>
            <a:spLocks noGrp="1"/>
          </p:cNvSpPr>
          <p:nvPr>
            <p:ph idx="1"/>
          </p:nvPr>
        </p:nvSpPr>
        <p:spPr/>
        <p:txBody>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Montag, 18. Juni 2012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de-CH" smtClean="0"/>
              <a:t>Mastertitelformat bearbeiten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Mastertextformat bearbeiten</a:t>
            </a:r>
          </a:p>
        </p:txBody>
      </p:sp>
      <p:sp>
        <p:nvSpPr>
          <p:cNvPr id="4" name="Date Placeholder 3"/>
          <p:cNvSpPr>
            <a:spLocks noGrp="1"/>
          </p:cNvSpPr>
          <p:nvPr>
            <p:ph type="dt" sz="half" idx="10"/>
          </p:nvPr>
        </p:nvSpPr>
        <p:spPr/>
        <p:txBody>
          <a:bodyPr/>
          <a:lstStyle/>
          <a:p>
            <a:fld id="{9933D019-A32C-4EAD-B8E6-DBDA699692FD}" type="datetime2">
              <a:rPr lang="en-US" smtClean="0"/>
              <a:t>Montag, 18. Juni 2012</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Mastertitelformat bearbeiten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Montag, 18. Juni 2012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Mastertitelformat bearbeiten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Mastertextformat bearbeiten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Montag, 18. Juni 2012</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‹Nr.›</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Mastertitelformat bearbeiten</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Montag, 18. Juni 2012</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Montag, 18. Juni 2012</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de-CH" smtClean="0"/>
              <a:t>Mastertitelformat bearbeiten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e Placeholder 4"/>
          <p:cNvSpPr>
            <a:spLocks noGrp="1"/>
          </p:cNvSpPr>
          <p:nvPr>
            <p:ph type="dt" sz="half" idx="10"/>
          </p:nvPr>
        </p:nvSpPr>
        <p:spPr/>
        <p:txBody>
          <a:bodyPr/>
          <a:lstStyle/>
          <a:p>
            <a:fld id="{3FE976D3-5B7F-4300-ABED-C91F1B2AE209}" type="datetime2">
              <a:rPr lang="en-US" smtClean="0"/>
              <a:t>Montag, 18. Juni 2012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‹Nr.›</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de-CH" smtClean="0"/>
              <a:t>Mastertitelformat bearbeiten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CH" smtClean="0"/>
              <a:t>Bild auf Platzhalter ziehen oder durch Klicken auf Symbol hinzufügen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Mastertextformat bearbeiten</a:t>
            </a:r>
          </a:p>
        </p:txBody>
      </p:sp>
      <p:sp>
        <p:nvSpPr>
          <p:cNvPr id="5" name="Date Placeholder 4"/>
          <p:cNvSpPr>
            <a:spLocks noGrp="1"/>
          </p:cNvSpPr>
          <p:nvPr>
            <p:ph type="dt" sz="half" idx="10"/>
          </p:nvPr>
        </p:nvSpPr>
        <p:spPr/>
        <p:txBody>
          <a:bodyPr/>
          <a:lstStyle/>
          <a:p>
            <a:fld id="{EBDC1E59-17DD-41CE-97CA-624A472382D4}" type="datetime2">
              <a:rPr lang="en-US" smtClean="0"/>
              <a:t>Montag, 18. Juni 2012</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de-CH" dirty="0" smtClean="0"/>
              <a:t>Mastertitelformat bearbeiten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Montag, 18. Juni 2012</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‹Nr.›</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3"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chart" Target="../charts/chart3.xm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4.xml"/><Relationship Id="rId5"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chart" Target="../charts/chart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22.xml.rels><?xml version="1.0" encoding="UTF-8" standalone="yes"?>
<Relationships xmlns="http://schemas.openxmlformats.org/package/2006/relationships"><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4" Type="http://schemas.openxmlformats.org/officeDocument/2006/relationships/chart" Target="../charts/chart8.xml"/><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chart" Target="../charts/chart9.xml"/><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chart" Target="../charts/chart10.xml"/><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1.xml"/><Relationship Id="rId3"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2.xml"/><Relationship Id="rId3" Type="http://schemas.openxmlformats.org/officeDocument/2006/relationships/chart" Target="../charts/chart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14.xml"/><Relationship Id="rId5"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4" Type="http://schemas.openxmlformats.org/officeDocument/2006/relationships/image" Target="../media/image32.png"/><Relationship Id="rId1" Type="http://schemas.microsoft.com/office/2007/relationships/media" Target="../media/media1.mov"/><Relationship Id="rId2" Type="http://schemas.openxmlformats.org/officeDocument/2006/relationships/video" Target="../media/media1.mov"/><Relationship Id="rId3" Type="http://schemas.openxmlformats.org/officeDocument/2006/relationships/slideLayout" Target="../slideLayouts/slideLayout2.xml"/><Relationship Id="rId5"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6" Type="http://schemas.microsoft.com/office/2007/relationships/diagramDrawing" Target="../diagrams/drawing1.xml"/><Relationship Id="rId4" Type="http://schemas.openxmlformats.org/officeDocument/2006/relationships/diagramQuickStyle" Target="../diagrams/quickStyle1.xml"/><Relationship Id="rId1" Type="http://schemas.openxmlformats.org/officeDocument/2006/relationships/slideLayout" Target="../slideLayouts/slideLayout2.xml"/><Relationship Id="rId2" Type="http://schemas.openxmlformats.org/officeDocument/2006/relationships/diagramData" Target="../diagrams/data1.xml"/><Relationship Id="rId3" Type="http://schemas.openxmlformats.org/officeDocument/2006/relationships/diagramLayout" Target="../diagrams/layout1.xml"/><Relationship Id="rId5"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chart" Target="../charts/chart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chart" Target="../charts/chart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4" Type="http://schemas.openxmlformats.org/officeDocument/2006/relationships/image" Target="../media/image38.png"/><Relationship Id="rId1" Type="http://schemas.microsoft.com/office/2007/relationships/media" Target="../media/media2.mov"/><Relationship Id="rId2" Type="http://schemas.openxmlformats.org/officeDocument/2006/relationships/video" Target="../media/media2.mov"/><Relationship Id="rId3"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6" Type="http://schemas.microsoft.com/office/2007/relationships/diagramDrawing" Target="../diagrams/drawing3.xml"/><Relationship Id="rId4" Type="http://schemas.openxmlformats.org/officeDocument/2006/relationships/diagramQuickStyle" Target="../diagrams/quickStyle3.xml"/><Relationship Id="rId1" Type="http://schemas.openxmlformats.org/officeDocument/2006/relationships/slideLayout" Target="../slideLayouts/slideLayout2.xml"/><Relationship Id="rId2" Type="http://schemas.openxmlformats.org/officeDocument/2006/relationships/diagramData" Target="../diagrams/data3.xml"/><Relationship Id="rId3" Type="http://schemas.openxmlformats.org/officeDocument/2006/relationships/diagramLayout" Target="../diagrams/layout3.xml"/><Relationship Id="rId5" Type="http://schemas.openxmlformats.org/officeDocument/2006/relationships/diagramColors" Target="../diagrams/colors3.xml"/></Relationships>
</file>

<file path=ppt/slides/_rels/slide52.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53.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18.xml"/></Relationships>
</file>

<file path=ppt/slides/_rels/slide6.xml.rels><?xml version="1.0" encoding="UTF-8" standalone="yes"?>
<Relationships xmlns="http://schemas.openxmlformats.org/package/2006/relationships"><Relationship Id="rId6" Type="http://schemas.microsoft.com/office/2007/relationships/diagramDrawing" Target="../diagrams/drawing2.xml"/><Relationship Id="rId4" Type="http://schemas.openxmlformats.org/officeDocument/2006/relationships/diagramQuickStyle" Target="../diagrams/quickStyle2.xml"/><Relationship Id="rId1" Type="http://schemas.openxmlformats.org/officeDocument/2006/relationships/slideLayout" Target="../slideLayouts/slideLayout2.xml"/><Relationship Id="rId2" Type="http://schemas.openxmlformats.org/officeDocument/2006/relationships/diagramData" Target="../diagrams/data2.xml"/><Relationship Id="rId3" Type="http://schemas.openxmlformats.org/officeDocument/2006/relationships/diagramLayout" Target="../diagrams/layout2.xml"/><Relationship Id="rId5"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surgeon_medical_design_powerpo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ctrTitle"/>
          </p:nvPr>
        </p:nvSpPr>
        <p:spPr>
          <a:xfrm>
            <a:off x="504372" y="407987"/>
            <a:ext cx="7848600" cy="1927225"/>
          </a:xfrm>
        </p:spPr>
        <p:txBody>
          <a:bodyPr/>
          <a:lstStyle/>
          <a:p>
            <a:r>
              <a:rPr lang="en-US" sz="4000" b="1" dirty="0" smtClean="0"/>
              <a:t>Career development in visceral surgery - EXPECTATIONS OF RESIDENTS</a:t>
            </a:r>
            <a:endParaRPr lang="en-US" sz="4000" b="1" dirty="0"/>
          </a:p>
        </p:txBody>
      </p:sp>
      <p:sp>
        <p:nvSpPr>
          <p:cNvPr id="3" name="Untertitel 2"/>
          <p:cNvSpPr>
            <a:spLocks noGrp="1"/>
          </p:cNvSpPr>
          <p:nvPr>
            <p:ph type="subTitle" idx="1"/>
          </p:nvPr>
        </p:nvSpPr>
        <p:spPr>
          <a:xfrm>
            <a:off x="6201229" y="3189513"/>
            <a:ext cx="2743200" cy="1418773"/>
          </a:xfrm>
        </p:spPr>
        <p:txBody>
          <a:bodyPr/>
          <a:lstStyle/>
          <a:p>
            <a:r>
              <a:rPr lang="de-DE" b="1" dirty="0" smtClean="0"/>
              <a:t>Oliver M. Fisher</a:t>
            </a:r>
          </a:p>
          <a:p>
            <a:r>
              <a:rPr lang="de-DE" b="1" dirty="0" smtClean="0"/>
              <a:t>SGC Kongress 2012</a:t>
            </a:r>
          </a:p>
          <a:p>
            <a:r>
              <a:rPr lang="de-DE" b="1" dirty="0" smtClean="0"/>
              <a:t>Hauptsitzung SGVC</a:t>
            </a:r>
            <a:endParaRPr lang="de-DE" b="1"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916482"/>
            <a:ext cx="2432712" cy="7151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itel 1"/>
          <p:cNvSpPr txBox="1">
            <a:spLocks/>
          </p:cNvSpPr>
          <p:nvPr/>
        </p:nvSpPr>
        <p:spPr>
          <a:xfrm>
            <a:off x="0" y="0"/>
            <a:ext cx="9144000" cy="407987"/>
          </a:xfrm>
          <a:prstGeom prst="rect">
            <a:avLst/>
          </a:prstGeom>
          <a:solidFill>
            <a:schemeClr val="accent1"/>
          </a:solidFill>
          <a:ln>
            <a:solidFill>
              <a:schemeClr val="accent1"/>
            </a:solidFill>
          </a:ln>
        </p:spPr>
        <p:txBody>
          <a:bodyPr vert="horz" lIns="91440" tIns="45720" rIns="91440" bIns="45720" rtlCol="0" anchor="b">
            <a:noAutofit/>
          </a:bodyPr>
          <a:lstStyle>
            <a:lvl1pPr algn="l" defTabSz="914400" rtl="0" eaLnBrk="1" latinLnBrk="0" hangingPunct="1">
              <a:spcBef>
                <a:spcPct val="0"/>
              </a:spcBef>
              <a:buNone/>
              <a:defRPr sz="5400" kern="1200" cap="all" spc="-100" baseline="0">
                <a:solidFill>
                  <a:schemeClr val="tx2"/>
                </a:solidFill>
                <a:latin typeface="+mj-lt"/>
                <a:ea typeface="+mj-ea"/>
                <a:cs typeface="+mj-cs"/>
              </a:defRPr>
            </a:lvl1pPr>
          </a:lstStyle>
          <a:p>
            <a:pPr algn="ctr"/>
            <a:endParaRPr lang="de-DE" b="1" dirty="0"/>
          </a:p>
        </p:txBody>
      </p:sp>
    </p:spTree>
    <p:extLst>
      <p:ext uri="{BB962C8B-B14F-4D97-AF65-F5344CB8AC3E}">
        <p14:creationId xmlns:p14="http://schemas.microsoft.com/office/powerpoint/2010/main" val="11010165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p:cNvSpPr>
            <a:spLocks noGrp="1"/>
          </p:cNvSpPr>
          <p:nvPr>
            <p:ph type="title"/>
          </p:nvPr>
        </p:nvSpPr>
        <p:spPr>
          <a:xfrm>
            <a:off x="379995" y="222171"/>
            <a:ext cx="8229600" cy="990600"/>
          </a:xfrm>
          <a:noFill/>
          <a:ln w="38100" cmpd="sng">
            <a:noFill/>
          </a:ln>
        </p:spPr>
        <p:txBody>
          <a:bodyPr/>
          <a:lstStyle/>
          <a:p>
            <a:pPr algn="ctr"/>
            <a:r>
              <a:rPr lang="de-DE" b="1" dirty="0" smtClean="0"/>
              <a:t>Long Term </a:t>
            </a:r>
            <a:r>
              <a:rPr lang="de-DE" b="1" dirty="0" err="1" smtClean="0"/>
              <a:t>Career</a:t>
            </a:r>
            <a:r>
              <a:rPr lang="de-DE" b="1" dirty="0" smtClean="0"/>
              <a:t> Goal</a:t>
            </a:r>
            <a:endParaRPr lang="de-DE" b="1" dirty="0"/>
          </a:p>
        </p:txBody>
      </p:sp>
      <p:pic>
        <p:nvPicPr>
          <p:cNvPr id="2" name="Bild 1" descr="surge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082" y="1212771"/>
            <a:ext cx="4693686" cy="5455982"/>
          </a:xfrm>
          <a:prstGeom prst="rect">
            <a:avLst/>
          </a:prstGeom>
        </p:spPr>
      </p:pic>
      <p:sp>
        <p:nvSpPr>
          <p:cNvPr id="6" name="Inhaltsplatzhalter 2"/>
          <p:cNvSpPr>
            <a:spLocks noGrp="1"/>
          </p:cNvSpPr>
          <p:nvPr>
            <p:ph idx="1"/>
          </p:nvPr>
        </p:nvSpPr>
        <p:spPr>
          <a:xfrm>
            <a:off x="5906653" y="5856022"/>
            <a:ext cx="2908481" cy="752259"/>
          </a:xfrm>
          <a:solidFill>
            <a:schemeClr val="bg1"/>
          </a:solidFill>
          <a:ln>
            <a:solidFill>
              <a:schemeClr val="tx2"/>
            </a:solidFill>
          </a:ln>
          <a:effectLst>
            <a:outerShdw blurRad="50800" dist="38100" dir="2700000" algn="tl" rotWithShape="0">
              <a:prstClr val="black">
                <a:alpha val="40000"/>
              </a:prstClr>
            </a:outerShdw>
          </a:effectLst>
        </p:spPr>
        <p:txBody>
          <a:bodyPr anchor="ctr"/>
          <a:lstStyle/>
          <a:p>
            <a:pPr marL="0" indent="0" algn="ctr">
              <a:buNone/>
            </a:pPr>
            <a:r>
              <a:rPr lang="de-DE" i="1" dirty="0" smtClean="0"/>
              <a:t>I am a </a:t>
            </a:r>
            <a:r>
              <a:rPr lang="de-DE" i="1" dirty="0" err="1" smtClean="0"/>
              <a:t>surgeon</a:t>
            </a:r>
            <a:r>
              <a:rPr lang="de-DE" i="1" dirty="0" smtClean="0"/>
              <a:t>!</a:t>
            </a:r>
            <a:endParaRPr lang="de-DE" i="1" dirty="0"/>
          </a:p>
        </p:txBody>
      </p:sp>
      <p:sp>
        <p:nvSpPr>
          <p:cNvPr id="5" name="Inhaltsplatzhalter 2"/>
          <p:cNvSpPr txBox="1">
            <a:spLocks/>
          </p:cNvSpPr>
          <p:nvPr/>
        </p:nvSpPr>
        <p:spPr>
          <a:xfrm>
            <a:off x="5770570" y="5832884"/>
            <a:ext cx="3120165" cy="812731"/>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de-DE" i="1" smtClean="0"/>
              <a:t>Am I „only“ a surgeon?</a:t>
            </a:r>
            <a:endParaRPr lang="de-DE" i="1" dirty="0"/>
          </a:p>
        </p:txBody>
      </p:sp>
      <p:graphicFrame>
        <p:nvGraphicFramePr>
          <p:cNvPr id="8" name="Diagramm 7"/>
          <p:cNvGraphicFramePr/>
          <p:nvPr>
            <p:extLst>
              <p:ext uri="{D42A27DB-BD31-4B8C-83A1-F6EECF244321}">
                <p14:modId xmlns:p14="http://schemas.microsoft.com/office/powerpoint/2010/main" val="3618878727"/>
              </p:ext>
            </p:extLst>
          </p:nvPr>
        </p:nvGraphicFramePr>
        <p:xfrm>
          <a:off x="783427" y="1448129"/>
          <a:ext cx="7826168" cy="4946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5356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linds(horizontal)">
                                      <p:cBhvr>
                                        <p:cTn id="7" dur="500"/>
                                        <p:tgtEl>
                                          <p:spTgt spid="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linds(horizontal)">
                                      <p:cBhvr>
                                        <p:cTn id="10" dur="500"/>
                                        <p:tgtEl>
                                          <p:spTgt spid="6">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Effect transition="in" filter="blinds(horizontal)">
                                      <p:cBhvr>
                                        <p:cTn id="18" dur="500"/>
                                        <p:tgtEl>
                                          <p:spTgt spid="5">
                                            <p:bg/>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linds(horizont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5">
                                            <p:txEl>
                                              <p:pRg st="0" end="0"/>
                                            </p:txEl>
                                          </p:spTgt>
                                        </p:tgtEl>
                                      </p:cBhvr>
                                    </p:animEffect>
                                    <p:set>
                                      <p:cBhvr>
                                        <p:cTn id="29" dur="1" fill="hold">
                                          <p:stCondLst>
                                            <p:cond delay="499"/>
                                          </p:stCondLst>
                                        </p:cTn>
                                        <p:tgtEl>
                                          <p:spTgt spid="5">
                                            <p:txEl>
                                              <p:pRg st="0" end="0"/>
                                            </p:txEl>
                                          </p:spTgt>
                                        </p:tgtEl>
                                        <p:attrNameLst>
                                          <p:attrName>style.visibility</p:attrName>
                                        </p:attrNameLst>
                                      </p:cBhvr>
                                      <p:to>
                                        <p:strVal val="hidden"/>
                                      </p:to>
                                    </p:set>
                                  </p:childTnLst>
                                </p:cTn>
                              </p:par>
                              <p:par>
                                <p:cTn id="30" presetID="3" presetClass="exit" presetSubtype="10" fill="hold" grpId="1" nodeType="withEffect">
                                  <p:stCondLst>
                                    <p:cond delay="0"/>
                                  </p:stCondLst>
                                  <p:childTnLst>
                                    <p:animEffect transition="out" filter="blinds(horizontal)">
                                      <p:cBhvr>
                                        <p:cTn id="31" dur="500"/>
                                        <p:tgtEl>
                                          <p:spTgt spid="5">
                                            <p:bg/>
                                          </p:spTgt>
                                        </p:tgtEl>
                                      </p:cBhvr>
                                    </p:animEffect>
                                    <p:set>
                                      <p:cBhvr>
                                        <p:cTn id="32" dur="1" fill="hold">
                                          <p:stCondLst>
                                            <p:cond delay="499"/>
                                          </p:stCondLst>
                                        </p:cTn>
                                        <p:tgtEl>
                                          <p:spTgt spid="5">
                                            <p:bg/>
                                          </p:spTgt>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6">
                                            <p:txEl>
                                              <p:pRg st="0" end="0"/>
                                            </p:txEl>
                                          </p:spTgt>
                                        </p:tgtEl>
                                      </p:cBhvr>
                                    </p:animEffect>
                                    <p:set>
                                      <p:cBhvr>
                                        <p:cTn id="35" dur="1" fill="hold">
                                          <p:stCondLst>
                                            <p:cond delay="499"/>
                                          </p:stCondLst>
                                        </p:cTn>
                                        <p:tgtEl>
                                          <p:spTgt spid="6">
                                            <p:txEl>
                                              <p:pRg st="0" end="0"/>
                                            </p:txEl>
                                          </p:spTgt>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500"/>
                                        <p:tgtEl>
                                          <p:spTgt spid="6">
                                            <p:bg/>
                                          </p:spTgt>
                                        </p:tgtEl>
                                      </p:cBhvr>
                                    </p:animEffect>
                                    <p:set>
                                      <p:cBhvr>
                                        <p:cTn id="38" dur="1" fill="hold">
                                          <p:stCondLst>
                                            <p:cond delay="499"/>
                                          </p:stCondLst>
                                        </p:cTn>
                                        <p:tgtEl>
                                          <p:spTgt spid="6">
                                            <p:bg/>
                                          </p:spTgt>
                                        </p:tgtEl>
                                        <p:attrNameLst>
                                          <p:attrName>style.visibility</p:attrName>
                                        </p:attrNameLst>
                                      </p:cBhvr>
                                      <p:to>
                                        <p:strVal val="hidden"/>
                                      </p:to>
                                    </p:set>
                                  </p:childTnLst>
                                </p:cTn>
                              </p:par>
                              <p:par>
                                <p:cTn id="39" presetID="3"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6" grpId="1" build="p" animBg="1"/>
      <p:bldP spid="5" grpId="0" build="p" animBg="1"/>
      <p:bldP spid="5" grpId="1" build="allAtOnce" animBg="1"/>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p:cNvSpPr>
            <a:spLocks noGrp="1"/>
          </p:cNvSpPr>
          <p:nvPr>
            <p:ph type="title"/>
          </p:nvPr>
        </p:nvSpPr>
        <p:spPr>
          <a:xfrm>
            <a:off x="463100" y="373353"/>
            <a:ext cx="8229600" cy="990600"/>
          </a:xfrm>
          <a:noFill/>
          <a:ln w="38100" cmpd="sng">
            <a:noFill/>
          </a:ln>
        </p:spPr>
        <p:txBody>
          <a:bodyPr/>
          <a:lstStyle/>
          <a:p>
            <a:pPr algn="ctr"/>
            <a:r>
              <a:rPr lang="de-DE" b="1" dirty="0" err="1" smtClean="0"/>
              <a:t>Specialties</a:t>
            </a:r>
            <a:endParaRPr lang="de-DE" b="1" dirty="0"/>
          </a:p>
        </p:txBody>
      </p:sp>
      <p:graphicFrame>
        <p:nvGraphicFramePr>
          <p:cNvPr id="9" name="Diagramm 8"/>
          <p:cNvGraphicFramePr/>
          <p:nvPr>
            <p:extLst>
              <p:ext uri="{D42A27DB-BD31-4B8C-83A1-F6EECF244321}">
                <p14:modId xmlns:p14="http://schemas.microsoft.com/office/powerpoint/2010/main" val="1512933905"/>
              </p:ext>
            </p:extLst>
          </p:nvPr>
        </p:nvGraphicFramePr>
        <p:xfrm>
          <a:off x="145574" y="1431076"/>
          <a:ext cx="8851003" cy="51755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5860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06626"/>
            <a:ext cx="8229600" cy="990600"/>
          </a:xfrm>
        </p:spPr>
        <p:txBody>
          <a:bodyPr/>
          <a:lstStyle/>
          <a:p>
            <a:pPr algn="ctr"/>
            <a:r>
              <a:rPr lang="de-DE" b="1" dirty="0" smtClean="0"/>
              <a:t>Long Term Goals</a:t>
            </a:r>
            <a:endParaRPr lang="de-DE" b="1" dirty="0"/>
          </a:p>
        </p:txBody>
      </p:sp>
      <p:pic>
        <p:nvPicPr>
          <p:cNvPr id="4" name="Bild 3" descr="Academic Doct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35" y="1539117"/>
            <a:ext cx="5394355" cy="3632932"/>
          </a:xfrm>
          <a:prstGeom prst="rect">
            <a:avLst/>
          </a:prstGeom>
        </p:spPr>
      </p:pic>
      <p:pic>
        <p:nvPicPr>
          <p:cNvPr id="5" name="Bild 4" descr="Hard Working Doc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418" y="1539117"/>
            <a:ext cx="3882945" cy="5190468"/>
          </a:xfrm>
          <a:prstGeom prst="rect">
            <a:avLst/>
          </a:prstGeom>
        </p:spPr>
      </p:pic>
      <p:pic>
        <p:nvPicPr>
          <p:cNvPr id="6" name="Bild 5" descr="Rich Doctor.png"/>
          <p:cNvPicPr>
            <a:picLocks noChangeAspect="1"/>
          </p:cNvPicPr>
          <p:nvPr/>
        </p:nvPicPr>
        <p:blipFill rotWithShape="1">
          <a:blip r:embed="rId5">
            <a:extLst>
              <a:ext uri="{28A0092B-C50C-407E-A947-70E740481C1C}">
                <a14:useLocalDpi xmlns:a14="http://schemas.microsoft.com/office/drawing/2010/main" val="0"/>
              </a:ext>
            </a:extLst>
          </a:blip>
          <a:srcRect l="8497" t="6826"/>
          <a:stretch/>
        </p:blipFill>
        <p:spPr>
          <a:xfrm>
            <a:off x="589692" y="2523739"/>
            <a:ext cx="4032719" cy="4047014"/>
          </a:xfrm>
          <a:prstGeom prst="rect">
            <a:avLst/>
          </a:prstGeom>
        </p:spPr>
      </p:pic>
      <p:graphicFrame>
        <p:nvGraphicFramePr>
          <p:cNvPr id="7" name="Diagramm 6"/>
          <p:cNvGraphicFramePr/>
          <p:nvPr>
            <p:extLst>
              <p:ext uri="{D42A27DB-BD31-4B8C-83A1-F6EECF244321}">
                <p14:modId xmlns:p14="http://schemas.microsoft.com/office/powerpoint/2010/main" val="1203782786"/>
              </p:ext>
            </p:extLst>
          </p:nvPr>
        </p:nvGraphicFramePr>
        <p:xfrm>
          <a:off x="260635" y="1539118"/>
          <a:ext cx="8622727" cy="5190468"/>
        </p:xfrm>
        <a:graphic>
          <a:graphicData uri="http://schemas.openxmlformats.org/drawingml/2006/chart">
            <c:chart xmlns:c="http://schemas.openxmlformats.org/drawingml/2006/chart" xmlns:r="http://schemas.openxmlformats.org/officeDocument/2006/relationships" r:id="rId6"/>
          </a:graphicData>
        </a:graphic>
      </p:graphicFrame>
      <p:pic>
        <p:nvPicPr>
          <p:cNvPr id="3" name="Bild 2" descr="Hard Working Doc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407" y="516823"/>
            <a:ext cx="1907393" cy="2549678"/>
          </a:xfrm>
          <a:prstGeom prst="rect">
            <a:avLst/>
          </a:prstGeom>
        </p:spPr>
      </p:pic>
    </p:spTree>
    <p:extLst>
      <p:ext uri="{BB962C8B-B14F-4D97-AF65-F5344CB8AC3E}">
        <p14:creationId xmlns:p14="http://schemas.microsoft.com/office/powerpoint/2010/main" val="4284171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37196"/>
            <a:ext cx="8229600" cy="990600"/>
          </a:xfrm>
        </p:spPr>
        <p:txBody>
          <a:bodyPr/>
          <a:lstStyle/>
          <a:p>
            <a:pPr algn="ctr"/>
            <a:r>
              <a:rPr lang="de-DE" b="1" dirty="0" smtClean="0"/>
              <a:t>Job </a:t>
            </a:r>
            <a:r>
              <a:rPr lang="de-DE" b="1" dirty="0" err="1" smtClean="0"/>
              <a:t>Opportunities</a:t>
            </a:r>
            <a:endParaRPr lang="de-DE" b="1" dirty="0"/>
          </a:p>
        </p:txBody>
      </p:sp>
    </p:spTree>
    <p:extLst>
      <p:ext uri="{BB962C8B-B14F-4D97-AF65-F5344CB8AC3E}">
        <p14:creationId xmlns:p14="http://schemas.microsoft.com/office/powerpoint/2010/main" val="6200909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70115"/>
            <a:ext cx="8229600" cy="990600"/>
          </a:xfrm>
        </p:spPr>
        <p:txBody>
          <a:bodyPr>
            <a:normAutofit/>
          </a:bodyPr>
          <a:lstStyle/>
          <a:p>
            <a:pPr algn="ctr"/>
            <a:r>
              <a:rPr lang="en-US" b="1" dirty="0" smtClean="0"/>
              <a:t>Job Opportunities Switzerland 2011</a:t>
            </a:r>
            <a:endParaRPr lang="en-US" b="1" dirty="0"/>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18432635"/>
              </p:ext>
            </p:extLst>
          </p:nvPr>
        </p:nvGraphicFramePr>
        <p:xfrm>
          <a:off x="457200" y="1465211"/>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4717142" y="6317120"/>
            <a:ext cx="4296229" cy="461665"/>
          </a:xfrm>
          <a:prstGeom prst="rect">
            <a:avLst/>
          </a:prstGeom>
          <a:noFill/>
        </p:spPr>
        <p:txBody>
          <a:bodyPr wrap="square" rtlCol="0">
            <a:spAutoFit/>
          </a:bodyPr>
          <a:lstStyle/>
          <a:p>
            <a:r>
              <a:rPr lang="de-DE" sz="1200" dirty="0"/>
              <a:t>http://</a:t>
            </a:r>
            <a:r>
              <a:rPr lang="de-DE" sz="1200" dirty="0" err="1"/>
              <a:t>www.fmh.ch</a:t>
            </a:r>
            <a:r>
              <a:rPr lang="de-DE" sz="1200" dirty="0"/>
              <a:t>/</a:t>
            </a:r>
            <a:r>
              <a:rPr lang="de-DE" sz="1200" dirty="0" err="1"/>
              <a:t>bildung-siwf</a:t>
            </a:r>
            <a:r>
              <a:rPr lang="de-DE" sz="1200" dirty="0"/>
              <a:t>/</a:t>
            </a:r>
            <a:r>
              <a:rPr lang="de-DE" sz="1200" dirty="0" err="1"/>
              <a:t>weiterbildung_allgemein</a:t>
            </a:r>
            <a:r>
              <a:rPr lang="de-DE" sz="1200" dirty="0"/>
              <a:t>/</a:t>
            </a:r>
            <a:r>
              <a:rPr lang="de-DE" sz="1200" dirty="0" err="1"/>
              <a:t>aerztedemographie.html</a:t>
            </a:r>
            <a:endParaRPr lang="de-DE" sz="1200" dirty="0"/>
          </a:p>
        </p:txBody>
      </p:sp>
      <p:pic>
        <p:nvPicPr>
          <p:cNvPr id="6" name="Bild 5" descr="Switzerla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959" y="1571962"/>
            <a:ext cx="1931412" cy="1310438"/>
          </a:xfrm>
          <a:prstGeom prst="rect">
            <a:avLst/>
          </a:prstGeom>
        </p:spPr>
      </p:pic>
      <p:sp>
        <p:nvSpPr>
          <p:cNvPr id="7" name="Inhaltsplatzhalter 2"/>
          <p:cNvSpPr txBox="1">
            <a:spLocks/>
          </p:cNvSpPr>
          <p:nvPr/>
        </p:nvSpPr>
        <p:spPr>
          <a:xfrm>
            <a:off x="308756" y="2848429"/>
            <a:ext cx="4205514" cy="2540000"/>
          </a:xfrm>
          <a:prstGeom prst="rect">
            <a:avLst/>
          </a:prstGeom>
          <a:solidFill>
            <a:schemeClr val="accent1">
              <a:lumMod val="40000"/>
              <a:lumOff val="60000"/>
            </a:schemeClr>
          </a:solidFill>
          <a:ln w="19050" cmpd="sng">
            <a:solidFill>
              <a:schemeClr val="tx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endParaRPr lang="de-DE" dirty="0" smtClean="0"/>
          </a:p>
          <a:p>
            <a:r>
              <a:rPr lang="de-DE" dirty="0" smtClean="0"/>
              <a:t>97 </a:t>
            </a:r>
            <a:r>
              <a:rPr lang="de-DE" dirty="0" err="1" smtClean="0"/>
              <a:t>hospitals</a:t>
            </a:r>
            <a:endParaRPr lang="de-DE" dirty="0" smtClean="0"/>
          </a:p>
          <a:p>
            <a:pPr>
              <a:lnSpc>
                <a:spcPct val="200000"/>
              </a:lnSpc>
            </a:pPr>
            <a:r>
              <a:rPr lang="de-DE" b="1" dirty="0" smtClean="0"/>
              <a:t>20% „</a:t>
            </a:r>
            <a:r>
              <a:rPr lang="de-DE" b="1" dirty="0" err="1" smtClean="0"/>
              <a:t>big</a:t>
            </a:r>
            <a:r>
              <a:rPr lang="de-DE" b="1" dirty="0" smtClean="0"/>
              <a:t>“</a:t>
            </a:r>
            <a:r>
              <a:rPr lang="de-DE" dirty="0" smtClean="0"/>
              <a:t> (</a:t>
            </a:r>
            <a:r>
              <a:rPr lang="de-DE" dirty="0" err="1" smtClean="0"/>
              <a:t>Cat</a:t>
            </a:r>
            <a:r>
              <a:rPr lang="de-DE" dirty="0" smtClean="0"/>
              <a:t>. A &amp; U)</a:t>
            </a:r>
          </a:p>
          <a:p>
            <a:pPr>
              <a:lnSpc>
                <a:spcPct val="200000"/>
              </a:lnSpc>
            </a:pPr>
            <a:r>
              <a:rPr lang="de-DE" b="1" dirty="0" smtClean="0"/>
              <a:t>80% „</a:t>
            </a:r>
            <a:r>
              <a:rPr lang="de-DE" b="1" dirty="0" err="1" smtClean="0"/>
              <a:t>small</a:t>
            </a:r>
            <a:r>
              <a:rPr lang="de-DE" b="1" dirty="0" smtClean="0"/>
              <a:t>“ </a:t>
            </a:r>
            <a:r>
              <a:rPr lang="de-DE" dirty="0" smtClean="0"/>
              <a:t>(</a:t>
            </a:r>
            <a:r>
              <a:rPr lang="de-DE" dirty="0" err="1" smtClean="0"/>
              <a:t>Cat</a:t>
            </a:r>
            <a:r>
              <a:rPr lang="de-DE" dirty="0" smtClean="0"/>
              <a:t>. B3-B1)</a:t>
            </a:r>
          </a:p>
          <a:p>
            <a:pPr marL="0" indent="0">
              <a:buNone/>
            </a:pPr>
            <a:endParaRPr lang="de-DE" dirty="0"/>
          </a:p>
        </p:txBody>
      </p:sp>
      <p:sp>
        <p:nvSpPr>
          <p:cNvPr id="9" name="Inhaltsplatzhalter 2"/>
          <p:cNvSpPr txBox="1">
            <a:spLocks/>
          </p:cNvSpPr>
          <p:nvPr/>
        </p:nvSpPr>
        <p:spPr>
          <a:xfrm>
            <a:off x="4717142" y="2848429"/>
            <a:ext cx="4205514" cy="2540000"/>
          </a:xfrm>
          <a:prstGeom prst="rect">
            <a:avLst/>
          </a:prstGeom>
          <a:solidFill>
            <a:schemeClr val="accent1">
              <a:lumMod val="40000"/>
              <a:lumOff val="60000"/>
            </a:schemeClr>
          </a:solidFill>
          <a:ln w="19050" cmpd="sng">
            <a:solidFill>
              <a:schemeClr val="tx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de-DE" dirty="0" smtClean="0"/>
              <a:t>Start </a:t>
            </a:r>
            <a:r>
              <a:rPr lang="de-DE" dirty="0" err="1" smtClean="0"/>
              <a:t>big</a:t>
            </a:r>
            <a:r>
              <a:rPr lang="de-DE" dirty="0" smtClean="0"/>
              <a:t>, </a:t>
            </a:r>
            <a:r>
              <a:rPr lang="de-DE" dirty="0" err="1" smtClean="0"/>
              <a:t>go</a:t>
            </a:r>
            <a:r>
              <a:rPr lang="de-DE" dirty="0" smtClean="0"/>
              <a:t> </a:t>
            </a:r>
            <a:r>
              <a:rPr lang="de-DE" dirty="0" err="1" smtClean="0"/>
              <a:t>small</a:t>
            </a:r>
            <a:r>
              <a:rPr lang="de-DE" dirty="0" smtClean="0"/>
              <a:t>?</a:t>
            </a:r>
          </a:p>
          <a:p>
            <a:pPr marL="0" indent="0" algn="ctr">
              <a:lnSpc>
                <a:spcPct val="150000"/>
              </a:lnSpc>
              <a:buNone/>
            </a:pPr>
            <a:r>
              <a:rPr lang="de-DE" dirty="0" smtClean="0"/>
              <a:t>vs. </a:t>
            </a:r>
          </a:p>
          <a:p>
            <a:pPr marL="0" indent="0" algn="ctr">
              <a:lnSpc>
                <a:spcPct val="150000"/>
              </a:lnSpc>
              <a:buNone/>
            </a:pPr>
            <a:r>
              <a:rPr lang="de-DE" dirty="0" smtClean="0"/>
              <a:t>Start </a:t>
            </a:r>
            <a:r>
              <a:rPr lang="de-DE" dirty="0" err="1" smtClean="0"/>
              <a:t>small</a:t>
            </a:r>
            <a:r>
              <a:rPr lang="de-DE" dirty="0" smtClean="0"/>
              <a:t>, </a:t>
            </a:r>
            <a:r>
              <a:rPr lang="de-DE" dirty="0" err="1" smtClean="0"/>
              <a:t>go</a:t>
            </a:r>
            <a:r>
              <a:rPr lang="de-DE" dirty="0" smtClean="0"/>
              <a:t> </a:t>
            </a:r>
            <a:r>
              <a:rPr lang="de-DE" dirty="0" err="1" smtClean="0"/>
              <a:t>big</a:t>
            </a:r>
            <a:r>
              <a:rPr lang="de-DE" dirty="0" smtClean="0"/>
              <a:t>? </a:t>
            </a:r>
          </a:p>
        </p:txBody>
      </p:sp>
      <p:sp>
        <p:nvSpPr>
          <p:cNvPr id="10" name="Inhaltsplatzhalter 2"/>
          <p:cNvSpPr txBox="1">
            <a:spLocks/>
          </p:cNvSpPr>
          <p:nvPr/>
        </p:nvSpPr>
        <p:spPr>
          <a:xfrm>
            <a:off x="298626" y="2847612"/>
            <a:ext cx="8624030" cy="2678182"/>
          </a:xfrm>
          <a:prstGeom prst="rect">
            <a:avLst/>
          </a:prstGeom>
          <a:solidFill>
            <a:schemeClr val="accent1">
              <a:lumMod val="40000"/>
              <a:lumOff val="60000"/>
            </a:schemeClr>
          </a:solidFill>
          <a:ln w="38100" cmpd="sng">
            <a:solidFill>
              <a:schemeClr val="accent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de-DE" dirty="0" err="1" smtClean="0"/>
              <a:t>No</a:t>
            </a:r>
            <a:r>
              <a:rPr lang="de-DE" dirty="0" smtClean="0"/>
              <a:t> </a:t>
            </a:r>
            <a:r>
              <a:rPr lang="de-DE" dirty="0" err="1" smtClean="0"/>
              <a:t>objective</a:t>
            </a:r>
            <a:r>
              <a:rPr lang="de-DE" dirty="0" smtClean="0"/>
              <a:t> </a:t>
            </a:r>
            <a:r>
              <a:rPr lang="de-DE" dirty="0" err="1" smtClean="0"/>
              <a:t>criteria</a:t>
            </a:r>
            <a:endParaRPr lang="de-DE" dirty="0" smtClean="0"/>
          </a:p>
          <a:p>
            <a:pPr marL="0" indent="0" algn="ctr">
              <a:lnSpc>
                <a:spcPct val="200000"/>
              </a:lnSpc>
              <a:buNone/>
            </a:pPr>
            <a:r>
              <a:rPr lang="de-DE" dirty="0" err="1" smtClean="0"/>
              <a:t>Only</a:t>
            </a:r>
            <a:r>
              <a:rPr lang="de-DE" dirty="0" smtClean="0"/>
              <a:t> 20% </a:t>
            </a:r>
            <a:r>
              <a:rPr lang="de-DE" dirty="0" err="1" smtClean="0"/>
              <a:t>offer</a:t>
            </a:r>
            <a:r>
              <a:rPr lang="de-DE" dirty="0" smtClean="0"/>
              <a:t> </a:t>
            </a:r>
            <a:r>
              <a:rPr lang="de-DE" dirty="0" err="1" smtClean="0"/>
              <a:t>full</a:t>
            </a:r>
            <a:r>
              <a:rPr lang="de-DE" dirty="0" smtClean="0"/>
              <a:t> </a:t>
            </a:r>
            <a:r>
              <a:rPr lang="de-DE" dirty="0" err="1" smtClean="0"/>
              <a:t>spectrum</a:t>
            </a:r>
            <a:r>
              <a:rPr lang="de-DE" dirty="0" smtClean="0"/>
              <a:t> </a:t>
            </a:r>
            <a:r>
              <a:rPr lang="de-DE" dirty="0" err="1" smtClean="0"/>
              <a:t>of</a:t>
            </a:r>
            <a:r>
              <a:rPr lang="de-DE" dirty="0" smtClean="0"/>
              <a:t> modern </a:t>
            </a:r>
            <a:r>
              <a:rPr lang="de-DE" dirty="0" err="1" smtClean="0"/>
              <a:t>surgery</a:t>
            </a:r>
            <a:endParaRPr lang="de-DE" dirty="0" smtClean="0"/>
          </a:p>
          <a:p>
            <a:pPr marL="0" indent="0" algn="ctr">
              <a:lnSpc>
                <a:spcPct val="200000"/>
              </a:lnSpc>
              <a:buNone/>
            </a:pPr>
            <a:r>
              <a:rPr lang="de-DE" b="1" dirty="0" smtClean="0"/>
              <a:t>12 V1 </a:t>
            </a:r>
            <a:r>
              <a:rPr lang="de-DE" b="1" dirty="0" err="1" smtClean="0"/>
              <a:t>hospitals</a:t>
            </a:r>
            <a:r>
              <a:rPr lang="de-DE" b="1" dirty="0" smtClean="0"/>
              <a:t>!</a:t>
            </a:r>
          </a:p>
        </p:txBody>
      </p:sp>
      <p:pic>
        <p:nvPicPr>
          <p:cNvPr id="3" name="Bild 2" descr="Blind Applica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5452" y="1571962"/>
            <a:ext cx="3697635" cy="4348033"/>
          </a:xfrm>
          <a:prstGeom prst="rect">
            <a:avLst/>
          </a:prstGeom>
        </p:spPr>
      </p:pic>
    </p:spTree>
    <p:extLst>
      <p:ext uri="{BB962C8B-B14F-4D97-AF65-F5344CB8AC3E}">
        <p14:creationId xmlns:p14="http://schemas.microsoft.com/office/powerpoint/2010/main" val="1809976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linds(horizontal)">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linds(horizontal)">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linds(horizontal)">
                                      <p:cBhvr>
                                        <p:cTn id="31" dur="500"/>
                                        <p:tgtEl>
                                          <p:spTgt spid="9">
                                            <p:txEl>
                                              <p:pRg st="0" end="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blinds(horizontal)">
                                      <p:cBhvr>
                                        <p:cTn id="34" dur="500"/>
                                        <p:tgtEl>
                                          <p:spTgt spid="9">
                                            <p:txEl>
                                              <p:pRg st="1" end="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blinds(horizontal)">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7">
                                            <p:txEl>
                                              <p:pRg st="1" end="1"/>
                                            </p:txEl>
                                          </p:spTgt>
                                        </p:tgtEl>
                                      </p:cBhvr>
                                    </p:animEffect>
                                    <p:set>
                                      <p:cBhvr>
                                        <p:cTn id="42" dur="1" fill="hold">
                                          <p:stCondLst>
                                            <p:cond delay="499"/>
                                          </p:stCondLst>
                                        </p:cTn>
                                        <p:tgtEl>
                                          <p:spTgt spid="7">
                                            <p:txEl>
                                              <p:pRg st="1" end="1"/>
                                            </p:txEl>
                                          </p:spTgt>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7">
                                            <p:txEl>
                                              <p:pRg st="2" end="2"/>
                                            </p:txEl>
                                          </p:spTgt>
                                        </p:tgtEl>
                                      </p:cBhvr>
                                    </p:animEffect>
                                    <p:set>
                                      <p:cBhvr>
                                        <p:cTn id="45" dur="1" fill="hold">
                                          <p:stCondLst>
                                            <p:cond delay="499"/>
                                          </p:stCondLst>
                                        </p:cTn>
                                        <p:tgtEl>
                                          <p:spTgt spid="7">
                                            <p:txEl>
                                              <p:pRg st="2" end="2"/>
                                            </p:txEl>
                                          </p:spTgt>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7">
                                            <p:txEl>
                                              <p:pRg st="3" end="3"/>
                                            </p:txEl>
                                          </p:spTgt>
                                        </p:tgtEl>
                                      </p:cBhvr>
                                    </p:animEffect>
                                    <p:set>
                                      <p:cBhvr>
                                        <p:cTn id="48" dur="1" fill="hold">
                                          <p:stCondLst>
                                            <p:cond delay="499"/>
                                          </p:stCondLst>
                                        </p:cTn>
                                        <p:tgtEl>
                                          <p:spTgt spid="7">
                                            <p:txEl>
                                              <p:pRg st="3" end="3"/>
                                            </p:txEl>
                                          </p:spTgt>
                                        </p:tgtEl>
                                        <p:attrNameLst>
                                          <p:attrName>style.visibility</p:attrName>
                                        </p:attrNameLst>
                                      </p:cBhvr>
                                      <p:to>
                                        <p:strVal val="hidden"/>
                                      </p:to>
                                    </p:set>
                                  </p:childTnLst>
                                </p:cTn>
                              </p:par>
                              <p:par>
                                <p:cTn id="49" presetID="3" presetClass="exit" presetSubtype="10" fill="hold" grpId="1" nodeType="withEffect">
                                  <p:stCondLst>
                                    <p:cond delay="0"/>
                                  </p:stCondLst>
                                  <p:childTnLst>
                                    <p:animEffect transition="out" filter="blinds(horizontal)">
                                      <p:cBhvr>
                                        <p:cTn id="50" dur="500"/>
                                        <p:tgtEl>
                                          <p:spTgt spid="7">
                                            <p:bg/>
                                          </p:spTgt>
                                        </p:tgtEl>
                                      </p:cBhvr>
                                    </p:animEffect>
                                    <p:set>
                                      <p:cBhvr>
                                        <p:cTn id="51" dur="1" fill="hold">
                                          <p:stCondLst>
                                            <p:cond delay="499"/>
                                          </p:stCondLst>
                                        </p:cTn>
                                        <p:tgtEl>
                                          <p:spTgt spid="7">
                                            <p:bg/>
                                          </p:spTgt>
                                        </p:tgtEl>
                                        <p:attrNameLst>
                                          <p:attrName>style.visibility</p:attrName>
                                        </p:attrNameLst>
                                      </p:cBhvr>
                                      <p:to>
                                        <p:strVal val="hidden"/>
                                      </p:to>
                                    </p:set>
                                  </p:childTnLst>
                                </p:cTn>
                              </p:par>
                              <p:par>
                                <p:cTn id="52" presetID="3" presetClass="exit" presetSubtype="10" fill="hold" grpId="1" nodeType="withEffect">
                                  <p:stCondLst>
                                    <p:cond delay="0"/>
                                  </p:stCondLst>
                                  <p:childTnLst>
                                    <p:animEffect transition="out" filter="blinds(horizontal)">
                                      <p:cBhvr>
                                        <p:cTn id="53" dur="500"/>
                                        <p:tgtEl>
                                          <p:spTgt spid="9">
                                            <p:txEl>
                                              <p:pRg st="0" end="0"/>
                                            </p:txEl>
                                          </p:spTgt>
                                        </p:tgtEl>
                                      </p:cBhvr>
                                    </p:animEffect>
                                    <p:set>
                                      <p:cBhvr>
                                        <p:cTn id="54" dur="1" fill="hold">
                                          <p:stCondLst>
                                            <p:cond delay="499"/>
                                          </p:stCondLst>
                                        </p:cTn>
                                        <p:tgtEl>
                                          <p:spTgt spid="9">
                                            <p:txEl>
                                              <p:pRg st="0" end="0"/>
                                            </p:txEl>
                                          </p:spTgt>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9">
                                            <p:txEl>
                                              <p:pRg st="1" end="1"/>
                                            </p:txEl>
                                          </p:spTgt>
                                        </p:tgtEl>
                                      </p:cBhvr>
                                    </p:animEffect>
                                    <p:set>
                                      <p:cBhvr>
                                        <p:cTn id="57" dur="1" fill="hold">
                                          <p:stCondLst>
                                            <p:cond delay="499"/>
                                          </p:stCondLst>
                                        </p:cTn>
                                        <p:tgtEl>
                                          <p:spTgt spid="9">
                                            <p:txEl>
                                              <p:pRg st="1" end="1"/>
                                            </p:txEl>
                                          </p:spTgt>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9">
                                            <p:txEl>
                                              <p:pRg st="2" end="2"/>
                                            </p:txEl>
                                          </p:spTgt>
                                        </p:tgtEl>
                                      </p:cBhvr>
                                    </p:animEffect>
                                    <p:set>
                                      <p:cBhvr>
                                        <p:cTn id="60" dur="1" fill="hold">
                                          <p:stCondLst>
                                            <p:cond delay="499"/>
                                          </p:stCondLst>
                                        </p:cTn>
                                        <p:tgtEl>
                                          <p:spTgt spid="9">
                                            <p:txEl>
                                              <p:pRg st="2" end="2"/>
                                            </p:txEl>
                                          </p:spTgt>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9">
                                            <p:bg/>
                                          </p:spTgt>
                                        </p:tgtEl>
                                      </p:cBhvr>
                                    </p:animEffect>
                                    <p:set>
                                      <p:cBhvr>
                                        <p:cTn id="63" dur="1" fill="hold">
                                          <p:stCondLst>
                                            <p:cond delay="499"/>
                                          </p:stCondLst>
                                        </p:cTn>
                                        <p:tgtEl>
                                          <p:spTgt spid="9">
                                            <p:bg/>
                                          </p:spTgt>
                                        </p:tgtEl>
                                        <p:attrNameLst>
                                          <p:attrName>style.visibility</p:attrName>
                                        </p:attrNameLst>
                                      </p:cBhvr>
                                      <p:to>
                                        <p:strVal val="hidden"/>
                                      </p:to>
                                    </p:set>
                                  </p:childTnLst>
                                </p:cTn>
                              </p:par>
                              <p:par>
                                <p:cTn id="64" presetID="3" presetClass="entr" presetSubtype="1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linds(horizontal)">
                                      <p:cBhvr>
                                        <p:cTn id="66" dur="500"/>
                                        <p:tgtEl>
                                          <p:spTgt spid="10"/>
                                        </p:tgtEl>
                                      </p:cBhvr>
                                    </p:animEffect>
                                  </p:childTnLst>
                                </p:cTn>
                              </p:par>
                              <p:par>
                                <p:cTn id="67" presetID="3" presetClass="entr" presetSubtype="10" fill="hold" nodeType="withEffect">
                                  <p:stCondLst>
                                    <p:cond delay="0"/>
                                  </p:stCondLst>
                                  <p:childTnLst>
                                    <p:set>
                                      <p:cBhvr>
                                        <p:cTn id="68" dur="1" fill="hold">
                                          <p:stCondLst>
                                            <p:cond delay="0"/>
                                          </p:stCondLst>
                                        </p:cTn>
                                        <p:tgtEl>
                                          <p:spTgt spid="10">
                                            <p:txEl>
                                              <p:pRg st="0" end="0"/>
                                            </p:txEl>
                                          </p:spTgt>
                                        </p:tgtEl>
                                        <p:attrNameLst>
                                          <p:attrName>style.visibility</p:attrName>
                                        </p:attrNameLst>
                                      </p:cBhvr>
                                      <p:to>
                                        <p:strVal val="visible"/>
                                      </p:to>
                                    </p:set>
                                    <p:animEffect transition="in" filter="blinds(horizontal)">
                                      <p:cBhvr>
                                        <p:cTn id="69" dur="500"/>
                                        <p:tgtEl>
                                          <p:spTgt spid="10">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childTnLst>
                                    <p:set>
                                      <p:cBhvr>
                                        <p:cTn id="73" dur="1" fill="hold">
                                          <p:stCondLst>
                                            <p:cond delay="0"/>
                                          </p:stCondLst>
                                        </p:cTn>
                                        <p:tgtEl>
                                          <p:spTgt spid="10">
                                            <p:txEl>
                                              <p:pRg st="1" end="1"/>
                                            </p:txEl>
                                          </p:spTgt>
                                        </p:tgtEl>
                                        <p:attrNameLst>
                                          <p:attrName>style.visibility</p:attrName>
                                        </p:attrNameLst>
                                      </p:cBhvr>
                                      <p:to>
                                        <p:strVal val="visible"/>
                                      </p:to>
                                    </p:set>
                                    <p:animEffect transition="in" filter="blinds(horizontal)">
                                      <p:cBhvr>
                                        <p:cTn id="74" dur="500"/>
                                        <p:tgtEl>
                                          <p:spTgt spid="10">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10">
                                            <p:txEl>
                                              <p:pRg st="2" end="2"/>
                                            </p:txEl>
                                          </p:spTgt>
                                        </p:tgtEl>
                                        <p:attrNameLst>
                                          <p:attrName>style.visibility</p:attrName>
                                        </p:attrNameLst>
                                      </p:cBhvr>
                                      <p:to>
                                        <p:strVal val="visible"/>
                                      </p:to>
                                    </p:set>
                                    <p:animEffect transition="in" filter="blinds(horizontal)">
                                      <p:cBhvr>
                                        <p:cTn id="79" dur="500"/>
                                        <p:tgtEl>
                                          <p:spTgt spid="10">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xit" presetSubtype="10" fill="hold" grpId="1" nodeType="clickEffect">
                                  <p:stCondLst>
                                    <p:cond delay="0"/>
                                  </p:stCondLst>
                                  <p:childTnLst>
                                    <p:animEffect transition="out" filter="blinds(horizontal)">
                                      <p:cBhvr>
                                        <p:cTn id="83" dur="500"/>
                                        <p:tgtEl>
                                          <p:spTgt spid="10">
                                            <p:txEl>
                                              <p:pRg st="0" end="0"/>
                                            </p:txEl>
                                          </p:spTgt>
                                        </p:tgtEl>
                                      </p:cBhvr>
                                    </p:animEffect>
                                    <p:set>
                                      <p:cBhvr>
                                        <p:cTn id="84" dur="1" fill="hold">
                                          <p:stCondLst>
                                            <p:cond delay="499"/>
                                          </p:stCondLst>
                                        </p:cTn>
                                        <p:tgtEl>
                                          <p:spTgt spid="10">
                                            <p:txEl>
                                              <p:pRg st="0" end="0"/>
                                            </p:txEl>
                                          </p:spTgt>
                                        </p:tgtEl>
                                        <p:attrNameLst>
                                          <p:attrName>style.visibility</p:attrName>
                                        </p:attrNameLst>
                                      </p:cBhvr>
                                      <p:to>
                                        <p:strVal val="hidden"/>
                                      </p:to>
                                    </p:set>
                                  </p:childTnLst>
                                </p:cTn>
                              </p:par>
                              <p:par>
                                <p:cTn id="85" presetID="3" presetClass="exit" presetSubtype="10" fill="hold" grpId="1" nodeType="withEffect">
                                  <p:stCondLst>
                                    <p:cond delay="0"/>
                                  </p:stCondLst>
                                  <p:childTnLst>
                                    <p:animEffect transition="out" filter="blinds(horizontal)">
                                      <p:cBhvr>
                                        <p:cTn id="86" dur="500"/>
                                        <p:tgtEl>
                                          <p:spTgt spid="10">
                                            <p:txEl>
                                              <p:pRg st="1" end="1"/>
                                            </p:txEl>
                                          </p:spTgt>
                                        </p:tgtEl>
                                      </p:cBhvr>
                                    </p:animEffect>
                                    <p:set>
                                      <p:cBhvr>
                                        <p:cTn id="87" dur="1" fill="hold">
                                          <p:stCondLst>
                                            <p:cond delay="499"/>
                                          </p:stCondLst>
                                        </p:cTn>
                                        <p:tgtEl>
                                          <p:spTgt spid="10">
                                            <p:txEl>
                                              <p:pRg st="1" end="1"/>
                                            </p:txEl>
                                          </p:spTgt>
                                        </p:tgtEl>
                                        <p:attrNameLst>
                                          <p:attrName>style.visibility</p:attrName>
                                        </p:attrNameLst>
                                      </p:cBhvr>
                                      <p:to>
                                        <p:strVal val="hidden"/>
                                      </p:to>
                                    </p:set>
                                  </p:childTnLst>
                                </p:cTn>
                              </p:par>
                              <p:par>
                                <p:cTn id="88" presetID="3" presetClass="exit" presetSubtype="10" fill="hold" grpId="1" nodeType="withEffect">
                                  <p:stCondLst>
                                    <p:cond delay="0"/>
                                  </p:stCondLst>
                                  <p:childTnLst>
                                    <p:animEffect transition="out" filter="blinds(horizontal)">
                                      <p:cBhvr>
                                        <p:cTn id="89" dur="500"/>
                                        <p:tgtEl>
                                          <p:spTgt spid="10">
                                            <p:txEl>
                                              <p:pRg st="2" end="2"/>
                                            </p:txEl>
                                          </p:spTgt>
                                        </p:tgtEl>
                                      </p:cBhvr>
                                    </p:animEffect>
                                    <p:set>
                                      <p:cBhvr>
                                        <p:cTn id="90" dur="1" fill="hold">
                                          <p:stCondLst>
                                            <p:cond delay="499"/>
                                          </p:stCondLst>
                                        </p:cTn>
                                        <p:tgtEl>
                                          <p:spTgt spid="10">
                                            <p:txEl>
                                              <p:pRg st="2" end="2"/>
                                            </p:txEl>
                                          </p:spTgt>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10">
                                            <p:bg/>
                                          </p:spTgt>
                                        </p:tgtEl>
                                      </p:cBhvr>
                                    </p:animEffect>
                                    <p:set>
                                      <p:cBhvr>
                                        <p:cTn id="93" dur="1" fill="hold">
                                          <p:stCondLst>
                                            <p:cond delay="499"/>
                                          </p:stCondLst>
                                        </p:cTn>
                                        <p:tgtEl>
                                          <p:spTgt spid="10">
                                            <p:bg/>
                                          </p:spTgt>
                                        </p:tgtEl>
                                        <p:attrNameLst>
                                          <p:attrName>style.visibility</p:attrName>
                                        </p:attrNameLst>
                                      </p:cBhvr>
                                      <p:to>
                                        <p:strVal val="hidden"/>
                                      </p:to>
                                    </p:set>
                                  </p:childTnLst>
                                </p:cTn>
                              </p:par>
                              <p:par>
                                <p:cTn id="94" presetID="3" presetClass="entr" presetSubtype="10" fill="hold" nodeType="with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blinds(horizontal)">
                                      <p:cBhvr>
                                        <p:cTn id="9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animBg="1"/>
      <p:bldP spid="7" grpId="1" build="allAtOnce" animBg="1"/>
      <p:bldP spid="9" grpId="0" animBg="1"/>
      <p:bldP spid="9" grpId="1" build="allAtOnce" animBg="1"/>
      <p:bldP spid="10" grpId="0" animBg="1"/>
      <p:bldP spid="10" grpId="1"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37196"/>
            <a:ext cx="8229600" cy="990600"/>
          </a:xfrm>
        </p:spPr>
        <p:txBody>
          <a:bodyPr/>
          <a:lstStyle/>
          <a:p>
            <a:pPr algn="ctr"/>
            <a:r>
              <a:rPr lang="de-DE" b="1" dirty="0" err="1" smtClean="0"/>
              <a:t>Postgraduate</a:t>
            </a:r>
            <a:r>
              <a:rPr lang="de-DE" b="1" dirty="0" smtClean="0"/>
              <a:t> Training</a:t>
            </a:r>
            <a:endParaRPr lang="de-DE" b="1" dirty="0"/>
          </a:p>
        </p:txBody>
      </p:sp>
    </p:spTree>
    <p:extLst>
      <p:ext uri="{BB962C8B-B14F-4D97-AF65-F5344CB8AC3E}">
        <p14:creationId xmlns:p14="http://schemas.microsoft.com/office/powerpoint/2010/main" val="232813178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US" b="1" dirty="0" smtClean="0"/>
              <a:t>Short Term Goals</a:t>
            </a:r>
            <a:endParaRPr lang="en-US" b="1" dirty="0"/>
          </a:p>
        </p:txBody>
      </p:sp>
      <p:sp>
        <p:nvSpPr>
          <p:cNvPr id="4" name="Inhaltsplatzhalter 2"/>
          <p:cNvSpPr>
            <a:spLocks noGrp="1"/>
          </p:cNvSpPr>
          <p:nvPr>
            <p:ph idx="1"/>
          </p:nvPr>
        </p:nvSpPr>
        <p:spPr>
          <a:xfrm>
            <a:off x="457200" y="1798948"/>
            <a:ext cx="4245213" cy="4704095"/>
          </a:xfrm>
          <a:solidFill>
            <a:schemeClr val="accent1">
              <a:lumMod val="40000"/>
              <a:lumOff val="60000"/>
            </a:schemeClr>
          </a:solidFill>
          <a:ln>
            <a:solidFill>
              <a:schemeClr val="tx2"/>
            </a:solidFill>
          </a:ln>
          <a:effectLst>
            <a:outerShdw blurRad="50800" dist="38100" dir="2700000" algn="tl" rotWithShape="0">
              <a:prstClr val="black">
                <a:alpha val="40000"/>
              </a:prstClr>
            </a:outerShdw>
          </a:effectLst>
        </p:spPr>
        <p:txBody>
          <a:bodyPr anchor="ctr"/>
          <a:lstStyle/>
          <a:p>
            <a:r>
              <a:rPr lang="en-US" dirty="0" smtClean="0"/>
              <a:t>Treat patients</a:t>
            </a:r>
          </a:p>
          <a:p>
            <a:pPr>
              <a:lnSpc>
                <a:spcPct val="200000"/>
              </a:lnSpc>
            </a:pPr>
            <a:r>
              <a:rPr lang="en-US" dirty="0" smtClean="0"/>
              <a:t>Operative skills development</a:t>
            </a:r>
          </a:p>
          <a:p>
            <a:pPr>
              <a:lnSpc>
                <a:spcPct val="200000"/>
              </a:lnSpc>
            </a:pPr>
            <a:r>
              <a:rPr lang="en-US" dirty="0" smtClean="0"/>
              <a:t>Think independently</a:t>
            </a:r>
          </a:p>
          <a:p>
            <a:pPr>
              <a:lnSpc>
                <a:spcPct val="200000"/>
              </a:lnSpc>
            </a:pPr>
            <a:r>
              <a:rPr lang="en-US" dirty="0" smtClean="0"/>
              <a:t>Take responsibility</a:t>
            </a:r>
            <a:endParaRPr lang="en-US" dirty="0"/>
          </a:p>
        </p:txBody>
      </p:sp>
      <p:pic>
        <p:nvPicPr>
          <p:cNvPr id="5" name="Bild 4" descr="Picture 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538" y="1798948"/>
            <a:ext cx="3186262" cy="4617927"/>
          </a:xfrm>
          <a:prstGeom prst="rect">
            <a:avLst/>
          </a:prstGeom>
        </p:spPr>
      </p:pic>
    </p:spTree>
    <p:extLst>
      <p:ext uri="{BB962C8B-B14F-4D97-AF65-F5344CB8AC3E}">
        <p14:creationId xmlns:p14="http://schemas.microsoft.com/office/powerpoint/2010/main" val="1148692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linds(horizontal)">
                                      <p:cBhvr>
                                        <p:cTn id="7" dur="500"/>
                                        <p:tgtEl>
                                          <p:spTgt spid="4">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linds(horizont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linds(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linds(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horizont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97336"/>
            <a:ext cx="8229600" cy="1265668"/>
          </a:xfrm>
        </p:spPr>
        <p:txBody>
          <a:bodyPr>
            <a:normAutofit/>
          </a:bodyPr>
          <a:lstStyle/>
          <a:p>
            <a:pPr algn="ctr"/>
            <a:r>
              <a:rPr lang="en-US" b="1" dirty="0" smtClean="0"/>
              <a:t>Are you being trained adequately? </a:t>
            </a:r>
            <a:endParaRPr lang="en-US" b="1" dirty="0"/>
          </a:p>
        </p:txBody>
      </p:sp>
      <p:graphicFrame>
        <p:nvGraphicFramePr>
          <p:cNvPr id="4" name="Diagramm 3"/>
          <p:cNvGraphicFramePr/>
          <p:nvPr>
            <p:extLst>
              <p:ext uri="{D42A27DB-BD31-4B8C-83A1-F6EECF244321}">
                <p14:modId xmlns:p14="http://schemas.microsoft.com/office/powerpoint/2010/main" val="1140930168"/>
              </p:ext>
            </p:extLst>
          </p:nvPr>
        </p:nvGraphicFramePr>
        <p:xfrm>
          <a:off x="876977" y="1980486"/>
          <a:ext cx="7272233" cy="472020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6558455" y="5794444"/>
            <a:ext cx="2128345" cy="400110"/>
          </a:xfrm>
          <a:prstGeom prst="rect">
            <a:avLst/>
          </a:prstGeom>
          <a:solidFill>
            <a:schemeClr val="accent1">
              <a:lumMod val="20000"/>
              <a:lumOff val="80000"/>
            </a:schemeClr>
          </a:solidFill>
          <a:ln>
            <a:solidFill>
              <a:srgbClr val="4F81BD"/>
            </a:solidFill>
          </a:ln>
        </p:spPr>
        <p:txBody>
          <a:bodyPr wrap="square" rtlCol="0">
            <a:spAutoFit/>
          </a:bodyPr>
          <a:lstStyle/>
          <a:p>
            <a:pPr algn="ctr"/>
            <a:r>
              <a:rPr lang="de-DE" sz="2000" b="1" dirty="0" smtClean="0"/>
              <a:t>52% = Year 3 &amp; 4</a:t>
            </a:r>
            <a:endParaRPr lang="de-DE" sz="2000" b="1" dirty="0"/>
          </a:p>
        </p:txBody>
      </p:sp>
    </p:spTree>
    <p:extLst>
      <p:ext uri="{BB962C8B-B14F-4D97-AF65-F5344CB8AC3E}">
        <p14:creationId xmlns:p14="http://schemas.microsoft.com/office/powerpoint/2010/main" val="352447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77010"/>
            <a:ext cx="8229600" cy="990600"/>
          </a:xfrm>
        </p:spPr>
        <p:txBody>
          <a:bodyPr/>
          <a:lstStyle/>
          <a:p>
            <a:pPr algn="ctr"/>
            <a:r>
              <a:rPr lang="de-DE" b="1" dirty="0" smtClean="0"/>
              <a:t>Do </a:t>
            </a:r>
            <a:r>
              <a:rPr lang="de-DE" b="1" dirty="0" err="1" smtClean="0"/>
              <a:t>we</a:t>
            </a:r>
            <a:r>
              <a:rPr lang="de-DE" b="1" dirty="0" smtClean="0"/>
              <a:t> </a:t>
            </a:r>
            <a:r>
              <a:rPr lang="de-DE" b="1" dirty="0" err="1" smtClean="0"/>
              <a:t>need</a:t>
            </a:r>
            <a:r>
              <a:rPr lang="de-DE" b="1" dirty="0" smtClean="0"/>
              <a:t> </a:t>
            </a:r>
            <a:r>
              <a:rPr lang="de-DE" b="1" dirty="0" err="1" smtClean="0"/>
              <a:t>to</a:t>
            </a:r>
            <a:r>
              <a:rPr lang="de-DE" b="1" dirty="0" smtClean="0"/>
              <a:t> </a:t>
            </a:r>
            <a:r>
              <a:rPr lang="de-DE" b="1" dirty="0" err="1" smtClean="0"/>
              <a:t>reform</a:t>
            </a:r>
            <a:r>
              <a:rPr lang="de-DE" b="1" dirty="0" smtClean="0"/>
              <a:t> </a:t>
            </a:r>
            <a:r>
              <a:rPr lang="de-DE" b="1" dirty="0" err="1" smtClean="0"/>
              <a:t>our</a:t>
            </a:r>
            <a:r>
              <a:rPr lang="de-DE" b="1" dirty="0" smtClean="0"/>
              <a:t> </a:t>
            </a:r>
            <a:r>
              <a:rPr lang="de-DE" b="1" dirty="0" err="1" smtClean="0"/>
              <a:t>curriculum</a:t>
            </a:r>
            <a:r>
              <a:rPr lang="de-DE" b="1" dirty="0" smtClean="0"/>
              <a:t>?</a:t>
            </a:r>
            <a:endParaRPr lang="de-DE" b="1" dirty="0"/>
          </a:p>
        </p:txBody>
      </p:sp>
      <p:graphicFrame>
        <p:nvGraphicFramePr>
          <p:cNvPr id="3" name="Diagramm 2"/>
          <p:cNvGraphicFramePr/>
          <p:nvPr>
            <p:extLst>
              <p:ext uri="{D42A27DB-BD31-4B8C-83A1-F6EECF244321}">
                <p14:modId xmlns:p14="http://schemas.microsoft.com/office/powerpoint/2010/main" val="3174814701"/>
              </p:ext>
            </p:extLst>
          </p:nvPr>
        </p:nvGraphicFramePr>
        <p:xfrm>
          <a:off x="822524" y="1589856"/>
          <a:ext cx="7864276" cy="47245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6558455" y="5594389"/>
            <a:ext cx="2128345" cy="400110"/>
          </a:xfrm>
          <a:prstGeom prst="rect">
            <a:avLst/>
          </a:prstGeom>
          <a:solidFill>
            <a:schemeClr val="accent1">
              <a:lumMod val="20000"/>
              <a:lumOff val="80000"/>
            </a:schemeClr>
          </a:solidFill>
          <a:ln>
            <a:solidFill>
              <a:srgbClr val="4F81BD"/>
            </a:solidFill>
          </a:ln>
        </p:spPr>
        <p:txBody>
          <a:bodyPr wrap="square" rtlCol="0">
            <a:spAutoFit/>
          </a:bodyPr>
          <a:lstStyle/>
          <a:p>
            <a:pPr algn="ctr"/>
            <a:r>
              <a:rPr lang="de-DE" sz="2000" b="1" dirty="0" smtClean="0"/>
              <a:t>52% = Year 3 &amp; 4</a:t>
            </a:r>
            <a:endParaRPr lang="de-DE" sz="2000" b="1" dirty="0"/>
          </a:p>
        </p:txBody>
      </p:sp>
    </p:spTree>
    <p:extLst>
      <p:ext uri="{BB962C8B-B14F-4D97-AF65-F5344CB8AC3E}">
        <p14:creationId xmlns:p14="http://schemas.microsoft.com/office/powerpoint/2010/main" val="1171247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Change 2.png"/>
          <p:cNvPicPr>
            <a:picLocks noChangeAspect="1"/>
          </p:cNvPicPr>
          <p:nvPr/>
        </p:nvPicPr>
        <p:blipFill rotWithShape="1">
          <a:blip r:embed="rId2">
            <a:extLst>
              <a:ext uri="{28A0092B-C50C-407E-A947-70E740481C1C}">
                <a14:useLocalDpi xmlns:a14="http://schemas.microsoft.com/office/drawing/2010/main" val="0"/>
              </a:ext>
            </a:extLst>
          </a:blip>
          <a:srcRect l="1328" t="2363" r="2102" b="6453"/>
          <a:stretch/>
        </p:blipFill>
        <p:spPr>
          <a:xfrm>
            <a:off x="-1" y="0"/>
            <a:ext cx="9144000" cy="5251854"/>
          </a:xfrm>
          <a:prstGeom prst="rect">
            <a:avLst/>
          </a:prstGeom>
        </p:spPr>
      </p:pic>
      <p:sp>
        <p:nvSpPr>
          <p:cNvPr id="3" name="Titel 1"/>
          <p:cNvSpPr>
            <a:spLocks noGrp="1"/>
          </p:cNvSpPr>
          <p:nvPr>
            <p:ph type="title"/>
          </p:nvPr>
        </p:nvSpPr>
        <p:spPr>
          <a:xfrm>
            <a:off x="457200" y="5509539"/>
            <a:ext cx="8229600" cy="990600"/>
          </a:xfrm>
        </p:spPr>
        <p:txBody>
          <a:bodyPr/>
          <a:lstStyle/>
          <a:p>
            <a:pPr algn="ctr"/>
            <a:r>
              <a:rPr lang="de-DE" b="1" dirty="0" err="1" smtClean="0"/>
              <a:t>How</a:t>
            </a:r>
            <a:r>
              <a:rPr lang="de-DE" b="1" dirty="0"/>
              <a:t>?</a:t>
            </a:r>
          </a:p>
        </p:txBody>
      </p:sp>
    </p:spTree>
    <p:extLst>
      <p:ext uri="{BB962C8B-B14F-4D97-AF65-F5344CB8AC3E}">
        <p14:creationId xmlns:p14="http://schemas.microsoft.com/office/powerpoint/2010/main" val="2854802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2454"/>
            <a:ext cx="8229600" cy="990600"/>
          </a:xfrm>
        </p:spPr>
        <p:txBody>
          <a:bodyPr/>
          <a:lstStyle/>
          <a:p>
            <a:pPr algn="ctr"/>
            <a:r>
              <a:rPr lang="de-DE" b="1" dirty="0" err="1" smtClean="0"/>
              <a:t>Today‘s</a:t>
            </a:r>
            <a:r>
              <a:rPr lang="de-DE" b="1" dirty="0" smtClean="0"/>
              <a:t> Topics</a:t>
            </a:r>
            <a:endParaRPr lang="de-DE" b="1" dirty="0"/>
          </a:p>
        </p:txBody>
      </p:sp>
      <p:sp>
        <p:nvSpPr>
          <p:cNvPr id="3" name="Inhaltsplatzhalter 2"/>
          <p:cNvSpPr>
            <a:spLocks noGrp="1"/>
          </p:cNvSpPr>
          <p:nvPr>
            <p:ph idx="1"/>
          </p:nvPr>
        </p:nvSpPr>
        <p:spPr>
          <a:xfrm>
            <a:off x="457200" y="1749051"/>
            <a:ext cx="4664463" cy="4401731"/>
          </a:xfrm>
          <a:solidFill>
            <a:schemeClr val="accent1">
              <a:lumMod val="40000"/>
              <a:lumOff val="60000"/>
            </a:schemeClr>
          </a:solidFill>
          <a:ln>
            <a:solidFill>
              <a:schemeClr val="tx2"/>
            </a:solidFill>
          </a:ln>
          <a:effectLst>
            <a:outerShdw blurRad="50800" dist="38100" dir="2700000" algn="tl" rotWithShape="0">
              <a:prstClr val="black">
                <a:alpha val="40000"/>
              </a:prstClr>
            </a:outerShdw>
          </a:effectLst>
        </p:spPr>
        <p:txBody>
          <a:bodyPr anchor="ctr">
            <a:normAutofit/>
          </a:bodyPr>
          <a:lstStyle/>
          <a:p>
            <a:r>
              <a:rPr lang="de-DE" sz="2200" dirty="0" err="1" smtClean="0"/>
              <a:t>Defining</a:t>
            </a:r>
            <a:r>
              <a:rPr lang="de-DE" sz="2200" dirty="0" smtClean="0"/>
              <a:t> </a:t>
            </a:r>
            <a:r>
              <a:rPr lang="de-DE" sz="2200" dirty="0" err="1" smtClean="0"/>
              <a:t>Career</a:t>
            </a:r>
            <a:r>
              <a:rPr lang="de-DE" sz="2200" dirty="0" smtClean="0"/>
              <a:t> Development</a:t>
            </a:r>
          </a:p>
          <a:p>
            <a:pPr>
              <a:lnSpc>
                <a:spcPct val="200000"/>
              </a:lnSpc>
            </a:pPr>
            <a:r>
              <a:rPr lang="de-DE" sz="2200" dirty="0" err="1" smtClean="0"/>
              <a:t>Career</a:t>
            </a:r>
            <a:r>
              <a:rPr lang="de-DE" sz="2200" dirty="0" smtClean="0"/>
              <a:t> Development in </a:t>
            </a:r>
            <a:r>
              <a:rPr lang="de-DE" sz="2200" dirty="0" err="1" smtClean="0"/>
              <a:t>Surgery</a:t>
            </a:r>
            <a:endParaRPr lang="de-DE" sz="2200" dirty="0" smtClean="0"/>
          </a:p>
          <a:p>
            <a:pPr>
              <a:lnSpc>
                <a:spcPct val="200000"/>
              </a:lnSpc>
            </a:pPr>
            <a:r>
              <a:rPr lang="de-DE" sz="2200" dirty="0" err="1" smtClean="0"/>
              <a:t>Expectations</a:t>
            </a:r>
            <a:r>
              <a:rPr lang="de-DE" sz="2200" dirty="0" smtClean="0"/>
              <a:t> </a:t>
            </a:r>
            <a:r>
              <a:rPr lang="de-DE" sz="2200" dirty="0" err="1" smtClean="0"/>
              <a:t>of</a:t>
            </a:r>
            <a:r>
              <a:rPr lang="de-DE" sz="2200" dirty="0" smtClean="0"/>
              <a:t> </a:t>
            </a:r>
            <a:r>
              <a:rPr lang="de-DE" sz="2200" dirty="0" err="1" smtClean="0"/>
              <a:t>Residents</a:t>
            </a:r>
            <a:endParaRPr lang="de-DE" sz="2200" dirty="0" smtClean="0"/>
          </a:p>
          <a:p>
            <a:pPr>
              <a:lnSpc>
                <a:spcPct val="200000"/>
              </a:lnSpc>
            </a:pPr>
            <a:r>
              <a:rPr lang="de-DE" sz="2200" dirty="0" err="1" smtClean="0"/>
              <a:t>Postgraduate</a:t>
            </a:r>
            <a:r>
              <a:rPr lang="de-DE" sz="2200" dirty="0" smtClean="0"/>
              <a:t> Training in </a:t>
            </a:r>
            <a:r>
              <a:rPr lang="de-DE" sz="2200" dirty="0" err="1" smtClean="0"/>
              <a:t>Switzerland</a:t>
            </a:r>
            <a:endParaRPr lang="de-DE" sz="2200" dirty="0" smtClean="0"/>
          </a:p>
          <a:p>
            <a:pPr>
              <a:lnSpc>
                <a:spcPct val="200000"/>
              </a:lnSpc>
            </a:pPr>
            <a:r>
              <a:rPr lang="de-DE" sz="2200" dirty="0" err="1" smtClean="0"/>
              <a:t>Postgraduate</a:t>
            </a:r>
            <a:r>
              <a:rPr lang="de-DE" sz="2200" dirty="0" smtClean="0"/>
              <a:t> </a:t>
            </a:r>
            <a:r>
              <a:rPr lang="de-DE" sz="2200" dirty="0" err="1" smtClean="0"/>
              <a:t>Specialization</a:t>
            </a:r>
            <a:endParaRPr lang="de-DE" sz="2200" dirty="0" smtClean="0"/>
          </a:p>
        </p:txBody>
      </p:sp>
      <p:pic>
        <p:nvPicPr>
          <p:cNvPr id="4" name="Bild 3" descr="Career Development 4.png"/>
          <p:cNvPicPr>
            <a:picLocks noChangeAspect="1"/>
          </p:cNvPicPr>
          <p:nvPr/>
        </p:nvPicPr>
        <p:blipFill rotWithShape="1">
          <a:blip r:embed="rId2">
            <a:extLst>
              <a:ext uri="{28A0092B-C50C-407E-A947-70E740481C1C}">
                <a14:useLocalDpi xmlns:a14="http://schemas.microsoft.com/office/drawing/2010/main" val="0"/>
              </a:ext>
            </a:extLst>
          </a:blip>
          <a:srcRect l="2980"/>
          <a:stretch/>
        </p:blipFill>
        <p:spPr>
          <a:xfrm>
            <a:off x="5367705" y="2117212"/>
            <a:ext cx="3578948" cy="3718419"/>
          </a:xfrm>
          <a:prstGeom prst="rect">
            <a:avLst/>
          </a:prstGeom>
        </p:spPr>
      </p:pic>
    </p:spTree>
    <p:extLst>
      <p:ext uri="{BB962C8B-B14F-4D97-AF65-F5344CB8AC3E}">
        <p14:creationId xmlns:p14="http://schemas.microsoft.com/office/powerpoint/2010/main" val="1921488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2455"/>
            <a:ext cx="8229600" cy="990600"/>
          </a:xfrm>
        </p:spPr>
        <p:txBody>
          <a:bodyPr/>
          <a:lstStyle/>
          <a:p>
            <a:pPr algn="ctr"/>
            <a:r>
              <a:rPr lang="de-DE" b="1" dirty="0" smtClean="0"/>
              <a:t>More Structured?</a:t>
            </a:r>
            <a:endParaRPr lang="de-DE" b="1" dirty="0"/>
          </a:p>
        </p:txBody>
      </p:sp>
      <p:graphicFrame>
        <p:nvGraphicFramePr>
          <p:cNvPr id="4" name="Diagramm 3"/>
          <p:cNvGraphicFramePr/>
          <p:nvPr>
            <p:extLst>
              <p:ext uri="{D42A27DB-BD31-4B8C-83A1-F6EECF244321}">
                <p14:modId xmlns:p14="http://schemas.microsoft.com/office/powerpoint/2010/main" val="2124155896"/>
              </p:ext>
            </p:extLst>
          </p:nvPr>
        </p:nvGraphicFramePr>
        <p:xfrm>
          <a:off x="765443" y="1460636"/>
          <a:ext cx="7921357" cy="52174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9522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2455"/>
            <a:ext cx="8229600" cy="990600"/>
          </a:xfrm>
        </p:spPr>
        <p:txBody>
          <a:bodyPr/>
          <a:lstStyle/>
          <a:p>
            <a:pPr algn="ctr"/>
            <a:r>
              <a:rPr lang="de-DE" b="1" dirty="0" smtClean="0"/>
              <a:t>More Structured – </a:t>
            </a:r>
            <a:r>
              <a:rPr lang="de-DE" b="1" dirty="0" err="1" smtClean="0"/>
              <a:t>Why</a:t>
            </a:r>
            <a:r>
              <a:rPr lang="de-DE" b="1" dirty="0" smtClean="0"/>
              <a:t>?</a:t>
            </a:r>
            <a:endParaRPr lang="de-DE" b="1" dirty="0"/>
          </a:p>
        </p:txBody>
      </p:sp>
      <p:pic>
        <p:nvPicPr>
          <p:cNvPr id="4" name="Bild 3" descr="Federer2.jpg"/>
          <p:cNvPicPr>
            <a:picLocks noChangeAspect="1"/>
          </p:cNvPicPr>
          <p:nvPr/>
        </p:nvPicPr>
        <p:blipFill rotWithShape="1">
          <a:blip r:embed="rId2">
            <a:extLst>
              <a:ext uri="{28A0092B-C50C-407E-A947-70E740481C1C}">
                <a14:useLocalDpi xmlns:a14="http://schemas.microsoft.com/office/drawing/2010/main" val="0"/>
              </a:ext>
            </a:extLst>
          </a:blip>
          <a:srcRect r="43490"/>
          <a:stretch/>
        </p:blipFill>
        <p:spPr>
          <a:xfrm>
            <a:off x="457200" y="1403055"/>
            <a:ext cx="2702942" cy="3587338"/>
          </a:xfrm>
          <a:prstGeom prst="rect">
            <a:avLst/>
          </a:prstGeom>
        </p:spPr>
      </p:pic>
      <p:pic>
        <p:nvPicPr>
          <p:cNvPr id="5" name="Bild 4" descr="Fabian Cancellara-2.jpg"/>
          <p:cNvPicPr>
            <a:picLocks noChangeAspect="1"/>
          </p:cNvPicPr>
          <p:nvPr/>
        </p:nvPicPr>
        <p:blipFill rotWithShape="1">
          <a:blip r:embed="rId3">
            <a:extLst>
              <a:ext uri="{28A0092B-C50C-407E-A947-70E740481C1C}">
                <a14:useLocalDpi xmlns:a14="http://schemas.microsoft.com/office/drawing/2010/main" val="0"/>
              </a:ext>
            </a:extLst>
          </a:blip>
          <a:srcRect b="9057"/>
          <a:stretch/>
        </p:blipFill>
        <p:spPr>
          <a:xfrm>
            <a:off x="2918217" y="1403055"/>
            <a:ext cx="3331370" cy="4538403"/>
          </a:xfrm>
          <a:prstGeom prst="rect">
            <a:avLst/>
          </a:prstGeom>
        </p:spPr>
      </p:pic>
      <p:pic>
        <p:nvPicPr>
          <p:cNvPr id="6" name="Bild 5" descr="lionel-Messi-train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616" y="3619377"/>
            <a:ext cx="4738495" cy="3032637"/>
          </a:xfrm>
          <a:prstGeom prst="rect">
            <a:avLst/>
          </a:prstGeom>
        </p:spPr>
      </p:pic>
    </p:spTree>
    <p:extLst>
      <p:ext uri="{BB962C8B-B14F-4D97-AF65-F5344CB8AC3E}">
        <p14:creationId xmlns:p14="http://schemas.microsoft.com/office/powerpoint/2010/main" val="3492732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800"/>
                                        <p:tgtEl>
                                          <p:spTgt spid="5"/>
                                        </p:tgtEl>
                                      </p:cBhvr>
                                    </p:animEffect>
                                  </p:childTnLst>
                                </p:cTn>
                              </p:par>
                            </p:childTnLst>
                          </p:cTn>
                        </p:par>
                        <p:par>
                          <p:cTn id="12" fill="hold">
                            <p:stCondLst>
                              <p:cond delay="1300"/>
                            </p:stCondLst>
                            <p:childTnLst>
                              <p:par>
                                <p:cTn id="13" presetID="3"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8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1509"/>
            <a:ext cx="8229600" cy="990600"/>
          </a:xfrm>
        </p:spPr>
        <p:txBody>
          <a:bodyPr/>
          <a:lstStyle/>
          <a:p>
            <a:pPr algn="ctr"/>
            <a:r>
              <a:rPr lang="de-DE" b="1" dirty="0" smtClean="0"/>
              <a:t>More Structured – </a:t>
            </a:r>
            <a:r>
              <a:rPr lang="de-DE" b="1" dirty="0" err="1" smtClean="0"/>
              <a:t>Why</a:t>
            </a:r>
            <a:r>
              <a:rPr lang="de-DE" b="1" dirty="0" smtClean="0"/>
              <a:t>?</a:t>
            </a:r>
            <a:endParaRPr lang="de-DE" b="1" dirty="0"/>
          </a:p>
        </p:txBody>
      </p:sp>
      <p:pic>
        <p:nvPicPr>
          <p:cNvPr id="5" name="Bild 4" descr="Dreyfuss Model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589" y="1282109"/>
            <a:ext cx="7135468" cy="5248227"/>
          </a:xfrm>
          <a:prstGeom prst="rect">
            <a:avLst/>
          </a:prstGeom>
          <a:solidFill>
            <a:srgbClr val="FFFFFF"/>
          </a:solidFill>
        </p:spPr>
      </p:pic>
      <p:sp>
        <p:nvSpPr>
          <p:cNvPr id="6" name="Multiplizieren 5"/>
          <p:cNvSpPr/>
          <p:nvPr/>
        </p:nvSpPr>
        <p:spPr>
          <a:xfrm>
            <a:off x="5299664" y="2343323"/>
            <a:ext cx="1073541" cy="997802"/>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p:nvSpPr>
        <p:spPr>
          <a:xfrm>
            <a:off x="7000698" y="6530336"/>
            <a:ext cx="1905157" cy="276999"/>
          </a:xfrm>
          <a:prstGeom prst="rect">
            <a:avLst/>
          </a:prstGeom>
          <a:noFill/>
        </p:spPr>
        <p:txBody>
          <a:bodyPr wrap="square" rtlCol="0">
            <a:spAutoFit/>
          </a:bodyPr>
          <a:lstStyle/>
          <a:p>
            <a:r>
              <a:rPr lang="de-DE" sz="1200" dirty="0" smtClean="0"/>
              <a:t>Bell RH, </a:t>
            </a:r>
            <a:r>
              <a:rPr lang="de-DE" sz="1200" i="1" dirty="0" err="1" smtClean="0"/>
              <a:t>Surgery</a:t>
            </a:r>
            <a:r>
              <a:rPr lang="de-DE" sz="1200" dirty="0" smtClean="0"/>
              <a:t>, 2009</a:t>
            </a:r>
            <a:endParaRPr lang="de-DE" sz="1200" dirty="0"/>
          </a:p>
        </p:txBody>
      </p:sp>
      <p:sp>
        <p:nvSpPr>
          <p:cNvPr id="8" name="Textfeld 7"/>
          <p:cNvSpPr txBox="1"/>
          <p:nvPr/>
        </p:nvSpPr>
        <p:spPr>
          <a:xfrm>
            <a:off x="4898976" y="3356241"/>
            <a:ext cx="1920278" cy="461665"/>
          </a:xfrm>
          <a:prstGeom prst="rect">
            <a:avLst/>
          </a:prstGeom>
          <a:solidFill>
            <a:schemeClr val="bg1">
              <a:lumMod val="75000"/>
            </a:schemeClr>
          </a:solidFill>
          <a:ln w="38100" cmpd="sng">
            <a:solidFill>
              <a:srgbClr val="FF0000"/>
            </a:solidFill>
          </a:ln>
        </p:spPr>
        <p:txBody>
          <a:bodyPr wrap="square" rtlCol="0">
            <a:spAutoFit/>
          </a:bodyPr>
          <a:lstStyle/>
          <a:p>
            <a:pPr algn="ctr"/>
            <a:r>
              <a:rPr lang="de-DE" sz="2400" b="1" dirty="0" smtClean="0">
                <a:solidFill>
                  <a:srgbClr val="FF0000"/>
                </a:solidFill>
              </a:rPr>
              <a:t>Board </a:t>
            </a:r>
            <a:r>
              <a:rPr lang="de-DE" sz="2400" b="1" dirty="0" err="1" smtClean="0">
                <a:solidFill>
                  <a:srgbClr val="FF0000"/>
                </a:solidFill>
              </a:rPr>
              <a:t>Exam</a:t>
            </a:r>
            <a:endParaRPr lang="de-DE" sz="2400" b="1" dirty="0">
              <a:solidFill>
                <a:srgbClr val="FF0000"/>
              </a:solidFill>
            </a:endParaRPr>
          </a:p>
        </p:txBody>
      </p:sp>
      <p:sp>
        <p:nvSpPr>
          <p:cNvPr id="9" name="Textfeld 8"/>
          <p:cNvSpPr txBox="1"/>
          <p:nvPr/>
        </p:nvSpPr>
        <p:spPr>
          <a:xfrm>
            <a:off x="7298918" y="1767711"/>
            <a:ext cx="1606937" cy="461665"/>
          </a:xfrm>
          <a:prstGeom prst="rect">
            <a:avLst/>
          </a:prstGeom>
          <a:solidFill>
            <a:schemeClr val="bg1">
              <a:lumMod val="75000"/>
            </a:schemeClr>
          </a:solidFill>
          <a:ln w="38100" cmpd="sng">
            <a:solidFill>
              <a:srgbClr val="FF0000"/>
            </a:solidFill>
          </a:ln>
        </p:spPr>
        <p:txBody>
          <a:bodyPr wrap="square" rtlCol="0">
            <a:spAutoFit/>
          </a:bodyPr>
          <a:lstStyle/>
          <a:p>
            <a:pPr algn="ctr"/>
            <a:r>
              <a:rPr lang="de-DE" sz="2400" b="1" dirty="0" smtClean="0">
                <a:solidFill>
                  <a:srgbClr val="FF0000"/>
                </a:solidFill>
              </a:rPr>
              <a:t>10‘000h</a:t>
            </a:r>
            <a:endParaRPr lang="de-DE" sz="2400" b="1" dirty="0">
              <a:solidFill>
                <a:srgbClr val="FF0000"/>
              </a:solidFill>
            </a:endParaRPr>
          </a:p>
        </p:txBody>
      </p:sp>
      <p:pic>
        <p:nvPicPr>
          <p:cNvPr id="10" name="Bild 9" descr="Federer2.jpg"/>
          <p:cNvPicPr>
            <a:picLocks noChangeAspect="1"/>
          </p:cNvPicPr>
          <p:nvPr/>
        </p:nvPicPr>
        <p:blipFill rotWithShape="1">
          <a:blip r:embed="rId4">
            <a:extLst>
              <a:ext uri="{28A0092B-C50C-407E-A947-70E740481C1C}">
                <a14:useLocalDpi xmlns:a14="http://schemas.microsoft.com/office/drawing/2010/main" val="0"/>
              </a:ext>
            </a:extLst>
          </a:blip>
          <a:srcRect r="43490"/>
          <a:stretch/>
        </p:blipFill>
        <p:spPr>
          <a:xfrm>
            <a:off x="7298919" y="2343323"/>
            <a:ext cx="1615886" cy="2144601"/>
          </a:xfrm>
          <a:prstGeom prst="rect">
            <a:avLst/>
          </a:prstGeom>
        </p:spPr>
      </p:pic>
      <p:sp>
        <p:nvSpPr>
          <p:cNvPr id="11" name="Titel 1"/>
          <p:cNvSpPr txBox="1">
            <a:spLocks/>
          </p:cNvSpPr>
          <p:nvPr/>
        </p:nvSpPr>
        <p:spPr>
          <a:xfrm rot="21001379">
            <a:off x="477703" y="3445227"/>
            <a:ext cx="8229600" cy="990600"/>
          </a:xfrm>
          <a:prstGeom prst="rect">
            <a:avLst/>
          </a:prstGeom>
          <a:solidFill>
            <a:srgbClr val="FFFFFF"/>
          </a:solidFill>
          <a:ln w="38100" cmpd="sng">
            <a:solidFill>
              <a:srgbClr val="FF0000"/>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de-DE" b="1" dirty="0" smtClean="0">
                <a:solidFill>
                  <a:srgbClr val="FF0000"/>
                </a:solidFill>
              </a:rPr>
              <a:t>Operative </a:t>
            </a:r>
            <a:r>
              <a:rPr lang="de-DE" b="1" dirty="0" err="1" smtClean="0">
                <a:solidFill>
                  <a:srgbClr val="FF0000"/>
                </a:solidFill>
              </a:rPr>
              <a:t>skill</a:t>
            </a:r>
            <a:r>
              <a:rPr lang="de-DE" b="1" dirty="0" smtClean="0">
                <a:solidFill>
                  <a:srgbClr val="FF0000"/>
                </a:solidFill>
              </a:rPr>
              <a:t> </a:t>
            </a:r>
            <a:r>
              <a:rPr lang="de-DE" b="1" dirty="0" err="1" smtClean="0">
                <a:solidFill>
                  <a:srgbClr val="FF0000"/>
                </a:solidFill>
              </a:rPr>
              <a:t>is</a:t>
            </a:r>
            <a:r>
              <a:rPr lang="de-DE" b="1" dirty="0" smtClean="0">
                <a:solidFill>
                  <a:srgbClr val="FF0000"/>
                </a:solidFill>
              </a:rPr>
              <a:t> </a:t>
            </a:r>
            <a:r>
              <a:rPr lang="de-DE" b="1" dirty="0" err="1" smtClean="0">
                <a:solidFill>
                  <a:srgbClr val="FF0000"/>
                </a:solidFill>
              </a:rPr>
              <a:t>learned</a:t>
            </a:r>
            <a:r>
              <a:rPr lang="de-DE" b="1" dirty="0" smtClean="0">
                <a:solidFill>
                  <a:srgbClr val="FF0000"/>
                </a:solidFill>
              </a:rPr>
              <a:t>, not </a:t>
            </a:r>
            <a:r>
              <a:rPr lang="de-DE" b="1" dirty="0" err="1" smtClean="0">
                <a:solidFill>
                  <a:srgbClr val="FF0000"/>
                </a:solidFill>
              </a:rPr>
              <a:t>innate</a:t>
            </a:r>
            <a:r>
              <a:rPr lang="de-DE" b="1" dirty="0" smtClean="0">
                <a:solidFill>
                  <a:srgbClr val="FF0000"/>
                </a:solidFill>
              </a:rPr>
              <a:t>!</a:t>
            </a:r>
            <a:endParaRPr lang="de-DE" b="1" dirty="0">
              <a:solidFill>
                <a:srgbClr val="FF0000"/>
              </a:solidFill>
            </a:endParaRPr>
          </a:p>
        </p:txBody>
      </p:sp>
    </p:spTree>
    <p:extLst>
      <p:ext uri="{BB962C8B-B14F-4D97-AF65-F5344CB8AC3E}">
        <p14:creationId xmlns:p14="http://schemas.microsoft.com/office/powerpoint/2010/main" val="2300659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7572"/>
            <a:ext cx="8229600" cy="990600"/>
          </a:xfrm>
        </p:spPr>
        <p:txBody>
          <a:bodyPr/>
          <a:lstStyle/>
          <a:p>
            <a:pPr algn="ctr"/>
            <a:r>
              <a:rPr lang="de-DE" b="1" dirty="0" smtClean="0"/>
              <a:t>More Structured – </a:t>
            </a:r>
            <a:r>
              <a:rPr lang="de-DE" b="1" dirty="0" err="1" smtClean="0"/>
              <a:t>How</a:t>
            </a:r>
            <a:r>
              <a:rPr lang="de-DE" b="1" dirty="0" smtClean="0"/>
              <a:t>?</a:t>
            </a:r>
            <a:endParaRPr lang="de-DE" b="1" dirty="0"/>
          </a:p>
        </p:txBody>
      </p:sp>
      <p:sp>
        <p:nvSpPr>
          <p:cNvPr id="3" name="Inhaltsplatzhalter 2"/>
          <p:cNvSpPr>
            <a:spLocks noGrp="1"/>
          </p:cNvSpPr>
          <p:nvPr>
            <p:ph idx="1"/>
          </p:nvPr>
        </p:nvSpPr>
        <p:spPr>
          <a:xfrm>
            <a:off x="457200" y="1600200"/>
            <a:ext cx="5454836" cy="4876800"/>
          </a:xfrm>
          <a:solidFill>
            <a:schemeClr val="accent1">
              <a:lumMod val="20000"/>
              <a:lumOff val="80000"/>
            </a:schemeClr>
          </a:solidFill>
          <a:ln>
            <a:solidFill>
              <a:schemeClr val="tx2"/>
            </a:solidFill>
          </a:ln>
        </p:spPr>
        <p:txBody>
          <a:bodyPr anchor="ctr">
            <a:normAutofit fontScale="92500"/>
          </a:bodyPr>
          <a:lstStyle/>
          <a:p>
            <a:r>
              <a:rPr lang="de-DE" dirty="0" err="1" smtClean="0"/>
              <a:t>Strict</a:t>
            </a:r>
            <a:r>
              <a:rPr lang="de-DE" dirty="0" smtClean="0"/>
              <a:t> </a:t>
            </a:r>
            <a:r>
              <a:rPr lang="de-DE" dirty="0" err="1" smtClean="0"/>
              <a:t>curriculum</a:t>
            </a:r>
            <a:r>
              <a:rPr lang="de-DE" dirty="0" smtClean="0"/>
              <a:t>, </a:t>
            </a:r>
            <a:r>
              <a:rPr lang="de-DE" dirty="0" err="1" smtClean="0"/>
              <a:t>structured</a:t>
            </a:r>
            <a:r>
              <a:rPr lang="de-DE" dirty="0" smtClean="0"/>
              <a:t> </a:t>
            </a:r>
            <a:r>
              <a:rPr lang="de-DE" dirty="0" err="1" smtClean="0"/>
              <a:t>by</a:t>
            </a:r>
            <a:r>
              <a:rPr lang="de-DE" dirty="0" smtClean="0"/>
              <a:t> </a:t>
            </a:r>
            <a:r>
              <a:rPr lang="de-DE" dirty="0" err="1" smtClean="0"/>
              <a:t>years</a:t>
            </a:r>
            <a:endParaRPr lang="de-DE" dirty="0" smtClean="0"/>
          </a:p>
          <a:p>
            <a:pPr>
              <a:lnSpc>
                <a:spcPct val="200000"/>
              </a:lnSpc>
            </a:pPr>
            <a:r>
              <a:rPr lang="de-DE" dirty="0" smtClean="0"/>
              <a:t>Annual OR-Log</a:t>
            </a:r>
          </a:p>
          <a:p>
            <a:pPr>
              <a:lnSpc>
                <a:spcPct val="200000"/>
              </a:lnSpc>
            </a:pPr>
            <a:r>
              <a:rPr lang="de-DE" dirty="0" err="1" smtClean="0"/>
              <a:t>Designated</a:t>
            </a:r>
            <a:r>
              <a:rPr lang="de-DE" dirty="0" smtClean="0"/>
              <a:t> </a:t>
            </a:r>
            <a:r>
              <a:rPr lang="de-DE" dirty="0" err="1" smtClean="0"/>
              <a:t>Program</a:t>
            </a:r>
            <a:r>
              <a:rPr lang="de-DE" dirty="0" smtClean="0"/>
              <a:t> </a:t>
            </a:r>
            <a:r>
              <a:rPr lang="de-DE" dirty="0" err="1" smtClean="0"/>
              <a:t>Directors</a:t>
            </a:r>
            <a:endParaRPr lang="de-DE" dirty="0" smtClean="0"/>
          </a:p>
          <a:p>
            <a:pPr>
              <a:lnSpc>
                <a:spcPct val="200000"/>
              </a:lnSpc>
            </a:pPr>
            <a:r>
              <a:rPr lang="de-DE" dirty="0" smtClean="0"/>
              <a:t>Regular </a:t>
            </a:r>
            <a:r>
              <a:rPr lang="de-DE" dirty="0" err="1" smtClean="0"/>
              <a:t>evaluations</a:t>
            </a:r>
            <a:endParaRPr lang="de-DE" dirty="0" smtClean="0"/>
          </a:p>
          <a:p>
            <a:pPr>
              <a:lnSpc>
                <a:spcPct val="200000"/>
              </a:lnSpc>
            </a:pPr>
            <a:r>
              <a:rPr lang="de-DE" dirty="0" smtClean="0"/>
              <a:t>Trainee </a:t>
            </a:r>
            <a:r>
              <a:rPr lang="de-DE" dirty="0" err="1" smtClean="0"/>
              <a:t>contracts</a:t>
            </a:r>
            <a:endParaRPr lang="de-DE" dirty="0" smtClean="0"/>
          </a:p>
          <a:p>
            <a:pPr>
              <a:lnSpc>
                <a:spcPct val="200000"/>
              </a:lnSpc>
            </a:pPr>
            <a:r>
              <a:rPr lang="de-DE" dirty="0"/>
              <a:t>Regulation (SIWF</a:t>
            </a:r>
            <a:r>
              <a:rPr lang="de-DE" dirty="0" smtClean="0"/>
              <a:t>)</a:t>
            </a:r>
          </a:p>
          <a:p>
            <a:pPr>
              <a:lnSpc>
                <a:spcPct val="200000"/>
              </a:lnSpc>
            </a:pPr>
            <a:r>
              <a:rPr lang="de-DE" dirty="0" err="1" smtClean="0"/>
              <a:t>Centralization</a:t>
            </a:r>
            <a:r>
              <a:rPr lang="de-DE" dirty="0" smtClean="0"/>
              <a:t> </a:t>
            </a:r>
            <a:r>
              <a:rPr lang="de-DE" dirty="0" err="1" smtClean="0"/>
              <a:t>with</a:t>
            </a:r>
            <a:r>
              <a:rPr lang="de-DE" dirty="0" smtClean="0"/>
              <a:t> </a:t>
            </a:r>
            <a:r>
              <a:rPr lang="de-DE" smtClean="0"/>
              <a:t>networks</a:t>
            </a:r>
            <a:endParaRPr lang="de-DE" dirty="0" smtClean="0"/>
          </a:p>
        </p:txBody>
      </p:sp>
      <p:grpSp>
        <p:nvGrpSpPr>
          <p:cNvPr id="8" name="Gruppierung 7"/>
          <p:cNvGrpSpPr/>
          <p:nvPr/>
        </p:nvGrpSpPr>
        <p:grpSpPr>
          <a:xfrm>
            <a:off x="6475361" y="1600200"/>
            <a:ext cx="2211439" cy="4876800"/>
            <a:chOff x="6475361" y="1600200"/>
            <a:chExt cx="2211439" cy="4876800"/>
          </a:xfrm>
        </p:grpSpPr>
        <p:pic>
          <p:nvPicPr>
            <p:cNvPr id="4" name="Bild 3" descr="Austral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5361" y="4652419"/>
              <a:ext cx="2211439" cy="1824581"/>
            </a:xfrm>
            <a:prstGeom prst="rect">
              <a:avLst/>
            </a:prstGeom>
          </p:spPr>
        </p:pic>
        <p:pic>
          <p:nvPicPr>
            <p:cNvPr id="5" name="Bild 4" descr="USA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361" y="1600200"/>
              <a:ext cx="2207616" cy="1424268"/>
            </a:xfrm>
            <a:prstGeom prst="rect">
              <a:avLst/>
            </a:prstGeom>
          </p:spPr>
        </p:pic>
        <p:pic>
          <p:nvPicPr>
            <p:cNvPr id="6" name="Bild 5" descr="U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681" y="3024468"/>
              <a:ext cx="965621" cy="1627951"/>
            </a:xfrm>
            <a:prstGeom prst="rect">
              <a:avLst/>
            </a:prstGeom>
          </p:spPr>
        </p:pic>
      </p:grpSp>
      <p:sp>
        <p:nvSpPr>
          <p:cNvPr id="9" name="Titel 1"/>
          <p:cNvSpPr txBox="1">
            <a:spLocks/>
          </p:cNvSpPr>
          <p:nvPr/>
        </p:nvSpPr>
        <p:spPr>
          <a:xfrm rot="21075370">
            <a:off x="365564" y="2935246"/>
            <a:ext cx="8486790" cy="1631442"/>
          </a:xfrm>
          <a:prstGeom prst="rect">
            <a:avLst/>
          </a:prstGeom>
          <a:solidFill>
            <a:schemeClr val="bg1"/>
          </a:solidFill>
          <a:ln w="57150" cmpd="sng">
            <a:solidFill>
              <a:srgbClr val="FF0000"/>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de-DE" b="1" dirty="0" err="1" smtClean="0">
                <a:solidFill>
                  <a:schemeClr val="tx1"/>
                </a:solidFill>
              </a:rPr>
              <a:t>Strict</a:t>
            </a:r>
            <a:r>
              <a:rPr lang="de-DE" b="1" dirty="0" smtClean="0">
                <a:solidFill>
                  <a:schemeClr val="tx1"/>
                </a:solidFill>
              </a:rPr>
              <a:t> </a:t>
            </a:r>
            <a:r>
              <a:rPr lang="de-DE" b="1" dirty="0" err="1" smtClean="0">
                <a:solidFill>
                  <a:schemeClr val="tx1"/>
                </a:solidFill>
              </a:rPr>
              <a:t>selection</a:t>
            </a:r>
            <a:r>
              <a:rPr lang="de-DE" b="1" dirty="0" smtClean="0">
                <a:solidFill>
                  <a:schemeClr val="tx1"/>
                </a:solidFill>
              </a:rPr>
              <a:t>, but </a:t>
            </a:r>
            <a:r>
              <a:rPr lang="de-DE" b="1" dirty="0" err="1" smtClean="0">
                <a:solidFill>
                  <a:schemeClr val="tx1"/>
                </a:solidFill>
              </a:rPr>
              <a:t>please</a:t>
            </a:r>
            <a:r>
              <a:rPr lang="de-DE" b="1" dirty="0" smtClean="0">
                <a:solidFill>
                  <a:schemeClr val="tx1"/>
                </a:solidFill>
              </a:rPr>
              <a:t> </a:t>
            </a:r>
            <a:r>
              <a:rPr lang="de-DE" b="1" dirty="0" err="1" smtClean="0">
                <a:solidFill>
                  <a:schemeClr val="tx1"/>
                </a:solidFill>
              </a:rPr>
              <a:t>train</a:t>
            </a:r>
            <a:r>
              <a:rPr lang="de-DE" b="1" dirty="0" smtClean="0">
                <a:solidFill>
                  <a:schemeClr val="tx1"/>
                </a:solidFill>
              </a:rPr>
              <a:t> </a:t>
            </a:r>
            <a:r>
              <a:rPr lang="de-DE" b="1" dirty="0" err="1" smtClean="0">
                <a:solidFill>
                  <a:schemeClr val="tx1"/>
                </a:solidFill>
              </a:rPr>
              <a:t>us</a:t>
            </a:r>
            <a:r>
              <a:rPr lang="de-DE" b="1" dirty="0" smtClean="0">
                <a:solidFill>
                  <a:schemeClr val="tx1"/>
                </a:solidFill>
              </a:rPr>
              <a:t>!!</a:t>
            </a:r>
          </a:p>
        </p:txBody>
      </p:sp>
    </p:spTree>
    <p:extLst>
      <p:ext uri="{BB962C8B-B14F-4D97-AF65-F5344CB8AC3E}">
        <p14:creationId xmlns:p14="http://schemas.microsoft.com/office/powerpoint/2010/main" val="3301019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blinds(horizontal)">
                                      <p:cBhvr>
                                        <p:cTn id="10" dur="500"/>
                                        <p:tgtEl>
                                          <p:spTgt spid="3">
                                            <p:bg/>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linds(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linds(horizont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linds(horizont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linds(horizont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linds(horizontal)">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blinds(horizontal)">
                                      <p:cBhvr>
                                        <p:cTn id="43" dur="50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descr="Specialist.png"/>
          <p:cNvPicPr>
            <a:picLocks noChangeAspect="1"/>
          </p:cNvPicPr>
          <p:nvPr/>
        </p:nvPicPr>
        <p:blipFill rotWithShape="1">
          <a:blip r:embed="rId3">
            <a:extLst>
              <a:ext uri="{28A0092B-C50C-407E-A947-70E740481C1C}">
                <a14:useLocalDpi xmlns:a14="http://schemas.microsoft.com/office/drawing/2010/main" val="0"/>
              </a:ext>
            </a:extLst>
          </a:blip>
          <a:srcRect l="7652" t="10324" r="14588" b="5230"/>
          <a:stretch/>
        </p:blipFill>
        <p:spPr>
          <a:xfrm>
            <a:off x="6880652" y="643616"/>
            <a:ext cx="2035383" cy="2174382"/>
          </a:xfrm>
          <a:prstGeom prst="rect">
            <a:avLst/>
          </a:prstGeom>
        </p:spPr>
      </p:pic>
      <p:sp>
        <p:nvSpPr>
          <p:cNvPr id="2" name="Titel 1"/>
          <p:cNvSpPr>
            <a:spLocks noGrp="1"/>
          </p:cNvSpPr>
          <p:nvPr>
            <p:ph type="title"/>
          </p:nvPr>
        </p:nvSpPr>
        <p:spPr>
          <a:xfrm>
            <a:off x="457200" y="397336"/>
            <a:ext cx="8229600" cy="990600"/>
          </a:xfrm>
        </p:spPr>
        <p:txBody>
          <a:bodyPr/>
          <a:lstStyle/>
          <a:p>
            <a:pPr algn="ctr"/>
            <a:r>
              <a:rPr lang="en-US" b="1" dirty="0" smtClean="0"/>
              <a:t>Earlier Specialization?</a:t>
            </a:r>
            <a:endParaRPr lang="en-US" b="1" dirty="0"/>
          </a:p>
        </p:txBody>
      </p:sp>
      <p:graphicFrame>
        <p:nvGraphicFramePr>
          <p:cNvPr id="4" name="Diagramm 3"/>
          <p:cNvGraphicFramePr/>
          <p:nvPr>
            <p:extLst>
              <p:ext uri="{D42A27DB-BD31-4B8C-83A1-F6EECF244321}">
                <p14:modId xmlns:p14="http://schemas.microsoft.com/office/powerpoint/2010/main" val="706208735"/>
              </p:ext>
            </p:extLst>
          </p:nvPr>
        </p:nvGraphicFramePr>
        <p:xfrm>
          <a:off x="1113372" y="2274037"/>
          <a:ext cx="6976332" cy="42317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05993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22077"/>
            <a:ext cx="8229600" cy="990600"/>
          </a:xfrm>
        </p:spPr>
        <p:txBody>
          <a:bodyPr/>
          <a:lstStyle/>
          <a:p>
            <a:pPr algn="ctr"/>
            <a:r>
              <a:rPr lang="en-US" b="1" smtClean="0"/>
              <a:t>Benefits of early differentiation? </a:t>
            </a:r>
            <a:endParaRPr lang="en-US" b="1"/>
          </a:p>
        </p:txBody>
      </p:sp>
    </p:spTree>
    <p:extLst>
      <p:ext uri="{BB962C8B-B14F-4D97-AF65-F5344CB8AC3E}">
        <p14:creationId xmlns:p14="http://schemas.microsoft.com/office/powerpoint/2010/main" val="12449987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12456"/>
            <a:ext cx="8229600" cy="990600"/>
          </a:xfrm>
        </p:spPr>
        <p:txBody>
          <a:bodyPr/>
          <a:lstStyle/>
          <a:p>
            <a:pPr algn="ctr"/>
            <a:r>
              <a:rPr lang="de-DE" b="1" dirty="0" err="1" smtClean="0"/>
              <a:t>Benefits</a:t>
            </a:r>
            <a:r>
              <a:rPr lang="de-DE" b="1" dirty="0" smtClean="0"/>
              <a:t> </a:t>
            </a:r>
            <a:r>
              <a:rPr lang="de-DE" b="1" dirty="0" err="1" smtClean="0"/>
              <a:t>of</a:t>
            </a:r>
            <a:r>
              <a:rPr lang="de-DE" b="1" dirty="0" smtClean="0"/>
              <a:t> </a:t>
            </a:r>
            <a:r>
              <a:rPr lang="de-DE" b="1" dirty="0" err="1" smtClean="0"/>
              <a:t>early</a:t>
            </a:r>
            <a:r>
              <a:rPr lang="de-DE" b="1" dirty="0" smtClean="0"/>
              <a:t> </a:t>
            </a:r>
            <a:r>
              <a:rPr lang="de-DE" b="1" dirty="0" err="1" smtClean="0"/>
              <a:t>differentiation</a:t>
            </a:r>
            <a:endParaRPr lang="de-DE" b="1" dirty="0"/>
          </a:p>
        </p:txBody>
      </p:sp>
      <p:sp>
        <p:nvSpPr>
          <p:cNvPr id="3" name="Inhaltsplatzhalter 2"/>
          <p:cNvSpPr>
            <a:spLocks noGrp="1"/>
          </p:cNvSpPr>
          <p:nvPr>
            <p:ph idx="1"/>
          </p:nvPr>
        </p:nvSpPr>
        <p:spPr>
          <a:xfrm>
            <a:off x="457200" y="1600200"/>
            <a:ext cx="5243152" cy="4876800"/>
          </a:xfrm>
          <a:solidFill>
            <a:schemeClr val="tx2">
              <a:lumMod val="20000"/>
              <a:lumOff val="80000"/>
            </a:schemeClr>
          </a:solidFill>
          <a:ln>
            <a:solidFill>
              <a:schemeClr val="tx2"/>
            </a:solidFill>
          </a:ln>
        </p:spPr>
        <p:txBody>
          <a:bodyPr>
            <a:normAutofit/>
          </a:bodyPr>
          <a:lstStyle/>
          <a:p>
            <a:pPr>
              <a:lnSpc>
                <a:spcPct val="150000"/>
              </a:lnSpc>
            </a:pPr>
            <a:r>
              <a:rPr lang="de-DE" sz="2200" dirty="0" err="1" smtClean="0"/>
              <a:t>Improved</a:t>
            </a:r>
            <a:r>
              <a:rPr lang="de-DE" sz="2200" dirty="0" smtClean="0"/>
              <a:t> </a:t>
            </a:r>
            <a:r>
              <a:rPr lang="de-DE" sz="2200" dirty="0" err="1" smtClean="0"/>
              <a:t>continuity</a:t>
            </a:r>
            <a:endParaRPr lang="de-DE" sz="2200" dirty="0" smtClean="0"/>
          </a:p>
          <a:p>
            <a:pPr>
              <a:lnSpc>
                <a:spcPct val="150000"/>
              </a:lnSpc>
            </a:pPr>
            <a:r>
              <a:rPr lang="de-DE" sz="2200" dirty="0" err="1" smtClean="0"/>
              <a:t>Improved</a:t>
            </a:r>
            <a:r>
              <a:rPr lang="de-DE" sz="2200" dirty="0" smtClean="0"/>
              <a:t> </a:t>
            </a:r>
            <a:r>
              <a:rPr lang="de-DE" sz="2200" dirty="0" err="1" smtClean="0"/>
              <a:t>case</a:t>
            </a:r>
            <a:r>
              <a:rPr lang="de-DE" sz="2200" dirty="0" smtClean="0"/>
              <a:t> </a:t>
            </a:r>
            <a:r>
              <a:rPr lang="de-DE" sz="2200" dirty="0" err="1" smtClean="0"/>
              <a:t>distribution</a:t>
            </a:r>
            <a:endParaRPr lang="de-DE" sz="2200" dirty="0" smtClean="0"/>
          </a:p>
          <a:p>
            <a:pPr>
              <a:lnSpc>
                <a:spcPct val="150000"/>
              </a:lnSpc>
            </a:pPr>
            <a:r>
              <a:rPr lang="de-DE" sz="2200" dirty="0" err="1" smtClean="0"/>
              <a:t>Improved</a:t>
            </a:r>
            <a:r>
              <a:rPr lang="de-DE" sz="2200" dirty="0" smtClean="0"/>
              <a:t> intraoperative </a:t>
            </a:r>
            <a:r>
              <a:rPr lang="de-DE" sz="2200" dirty="0" err="1" smtClean="0"/>
              <a:t>experience</a:t>
            </a:r>
            <a:endParaRPr lang="de-DE" sz="2200" dirty="0" smtClean="0"/>
          </a:p>
          <a:p>
            <a:pPr>
              <a:lnSpc>
                <a:spcPct val="150000"/>
              </a:lnSpc>
            </a:pPr>
            <a:r>
              <a:rPr lang="de-DE" sz="2200" dirty="0" err="1" smtClean="0"/>
              <a:t>Improved</a:t>
            </a:r>
            <a:r>
              <a:rPr lang="de-DE" sz="2200" dirty="0" smtClean="0"/>
              <a:t> </a:t>
            </a:r>
            <a:r>
              <a:rPr lang="de-DE" sz="2200" dirty="0" err="1" smtClean="0"/>
              <a:t>assessment</a:t>
            </a:r>
            <a:endParaRPr lang="de-DE" sz="2200" dirty="0" smtClean="0"/>
          </a:p>
          <a:p>
            <a:pPr>
              <a:lnSpc>
                <a:spcPct val="150000"/>
              </a:lnSpc>
            </a:pPr>
            <a:r>
              <a:rPr lang="de-DE" sz="2200" dirty="0" smtClean="0"/>
              <a:t>Education </a:t>
            </a:r>
            <a:r>
              <a:rPr lang="de-DE" sz="2200" dirty="0" err="1" smtClean="0"/>
              <a:t>shift</a:t>
            </a:r>
            <a:r>
              <a:rPr lang="de-DE" sz="2200" dirty="0" smtClean="0"/>
              <a:t> back </a:t>
            </a:r>
            <a:r>
              <a:rPr lang="de-DE" sz="2200" dirty="0" err="1" smtClean="0"/>
              <a:t>to</a:t>
            </a:r>
            <a:r>
              <a:rPr lang="de-DE" sz="2200" dirty="0" smtClean="0"/>
              <a:t> </a:t>
            </a:r>
            <a:r>
              <a:rPr lang="de-DE" sz="2200" dirty="0" err="1" smtClean="0"/>
              <a:t>residency</a:t>
            </a:r>
            <a:endParaRPr lang="de-DE" sz="2200" dirty="0" smtClean="0"/>
          </a:p>
          <a:p>
            <a:pPr>
              <a:lnSpc>
                <a:spcPct val="150000"/>
              </a:lnSpc>
            </a:pPr>
            <a:r>
              <a:rPr lang="de-DE" sz="2200" dirty="0" smtClean="0"/>
              <a:t>Board </a:t>
            </a:r>
            <a:r>
              <a:rPr lang="de-DE" sz="2200" dirty="0" err="1" smtClean="0"/>
              <a:t>exam</a:t>
            </a:r>
            <a:r>
              <a:rPr lang="de-DE" sz="2200" dirty="0" smtClean="0"/>
              <a:t> = </a:t>
            </a:r>
            <a:r>
              <a:rPr lang="de-DE" sz="2200" dirty="0" err="1" smtClean="0"/>
              <a:t>competency</a:t>
            </a:r>
            <a:r>
              <a:rPr lang="de-DE" sz="2200" dirty="0" smtClean="0"/>
              <a:t>/</a:t>
            </a:r>
            <a:r>
              <a:rPr lang="de-DE" sz="2200" dirty="0" err="1" smtClean="0"/>
              <a:t>proficiency</a:t>
            </a:r>
            <a:endParaRPr lang="de-DE" sz="2200" dirty="0"/>
          </a:p>
          <a:p>
            <a:pPr>
              <a:lnSpc>
                <a:spcPct val="150000"/>
              </a:lnSpc>
            </a:pPr>
            <a:r>
              <a:rPr lang="de-DE" sz="2200" dirty="0" err="1" smtClean="0"/>
              <a:t>Increased</a:t>
            </a:r>
            <a:r>
              <a:rPr lang="de-DE" sz="2200" dirty="0" smtClean="0"/>
              <a:t> </a:t>
            </a:r>
            <a:r>
              <a:rPr lang="de-DE" sz="2200" dirty="0" err="1" smtClean="0"/>
              <a:t>satisfaction</a:t>
            </a:r>
            <a:r>
              <a:rPr lang="de-DE" sz="2200" dirty="0" smtClean="0"/>
              <a:t>, </a:t>
            </a:r>
            <a:r>
              <a:rPr lang="de-DE" sz="2200" dirty="0" err="1" smtClean="0"/>
              <a:t>less</a:t>
            </a:r>
            <a:r>
              <a:rPr lang="de-DE" sz="2200" dirty="0" smtClean="0"/>
              <a:t> </a:t>
            </a:r>
            <a:r>
              <a:rPr lang="de-DE" sz="2200" dirty="0" err="1" smtClean="0"/>
              <a:t>drop-outs</a:t>
            </a:r>
            <a:endParaRPr lang="de-DE" sz="2200" dirty="0" smtClean="0"/>
          </a:p>
          <a:p>
            <a:pPr>
              <a:lnSpc>
                <a:spcPct val="150000"/>
              </a:lnSpc>
            </a:pPr>
            <a:r>
              <a:rPr lang="de-DE" sz="2200" dirty="0" err="1" smtClean="0"/>
              <a:t>Improved</a:t>
            </a:r>
            <a:r>
              <a:rPr lang="de-DE" sz="2200" dirty="0" smtClean="0"/>
              <a:t> </a:t>
            </a:r>
            <a:r>
              <a:rPr lang="de-DE" sz="2200" dirty="0" err="1" smtClean="0"/>
              <a:t>attractiveness</a:t>
            </a:r>
            <a:r>
              <a:rPr lang="de-DE" sz="2200" dirty="0" smtClean="0"/>
              <a:t> </a:t>
            </a:r>
            <a:r>
              <a:rPr lang="de-DE" sz="2200" dirty="0" err="1" smtClean="0"/>
              <a:t>of</a:t>
            </a:r>
            <a:r>
              <a:rPr lang="de-DE" sz="2200" dirty="0" smtClean="0"/>
              <a:t> </a:t>
            </a:r>
            <a:r>
              <a:rPr lang="de-DE" sz="2200" dirty="0" err="1" smtClean="0"/>
              <a:t>surgical</a:t>
            </a:r>
            <a:r>
              <a:rPr lang="de-DE" sz="2200" dirty="0" smtClean="0"/>
              <a:t> </a:t>
            </a:r>
            <a:r>
              <a:rPr lang="de-DE" sz="2200" dirty="0" err="1" smtClean="0"/>
              <a:t>career</a:t>
            </a:r>
            <a:r>
              <a:rPr lang="de-DE" sz="2200" dirty="0" smtClean="0"/>
              <a:t>?</a:t>
            </a:r>
          </a:p>
        </p:txBody>
      </p:sp>
      <p:sp>
        <p:nvSpPr>
          <p:cNvPr id="4" name="Textfeld 3"/>
          <p:cNvSpPr txBox="1"/>
          <p:nvPr/>
        </p:nvSpPr>
        <p:spPr>
          <a:xfrm>
            <a:off x="5965146" y="6477000"/>
            <a:ext cx="2721654" cy="276999"/>
          </a:xfrm>
          <a:prstGeom prst="rect">
            <a:avLst/>
          </a:prstGeom>
          <a:noFill/>
        </p:spPr>
        <p:txBody>
          <a:bodyPr wrap="square" rtlCol="0">
            <a:spAutoFit/>
          </a:bodyPr>
          <a:lstStyle/>
          <a:p>
            <a:r>
              <a:rPr lang="de-DE" sz="1200" dirty="0" err="1" smtClean="0"/>
              <a:t>Moalem</a:t>
            </a:r>
            <a:r>
              <a:rPr lang="de-DE" sz="1200" dirty="0" smtClean="0"/>
              <a:t> &amp; Schwartz, </a:t>
            </a:r>
            <a:r>
              <a:rPr lang="de-DE" sz="1200" i="1" dirty="0" smtClean="0"/>
              <a:t>J </a:t>
            </a:r>
            <a:r>
              <a:rPr lang="de-DE" sz="1200" i="1" dirty="0" err="1" smtClean="0"/>
              <a:t>Surg</a:t>
            </a:r>
            <a:r>
              <a:rPr lang="de-DE" sz="1200" i="1" dirty="0" smtClean="0"/>
              <a:t> </a:t>
            </a:r>
            <a:r>
              <a:rPr lang="de-DE" sz="1200" i="1" dirty="0" err="1" smtClean="0"/>
              <a:t>Educ</a:t>
            </a:r>
            <a:r>
              <a:rPr lang="de-DE" sz="1200" i="1" dirty="0" smtClean="0"/>
              <a:t>, </a:t>
            </a:r>
            <a:r>
              <a:rPr lang="de-DE" sz="1200" dirty="0" smtClean="0"/>
              <a:t>2012</a:t>
            </a:r>
            <a:endParaRPr lang="de-DE" sz="1200" dirty="0"/>
          </a:p>
        </p:txBody>
      </p:sp>
      <p:pic>
        <p:nvPicPr>
          <p:cNvPr id="5" name="Bild 4" descr="Surg Educ.png"/>
          <p:cNvPicPr>
            <a:picLocks noChangeAspect="1"/>
          </p:cNvPicPr>
          <p:nvPr/>
        </p:nvPicPr>
        <p:blipFill rotWithShape="1">
          <a:blip r:embed="rId2">
            <a:extLst>
              <a:ext uri="{28A0092B-C50C-407E-A947-70E740481C1C}">
                <a14:useLocalDpi xmlns:a14="http://schemas.microsoft.com/office/drawing/2010/main" val="0"/>
              </a:ext>
            </a:extLst>
          </a:blip>
          <a:srcRect l="4364" t="20395" r="10543" b="11506"/>
          <a:stretch/>
        </p:blipFill>
        <p:spPr>
          <a:xfrm>
            <a:off x="5791072" y="3220180"/>
            <a:ext cx="3300993" cy="1557176"/>
          </a:xfrm>
          <a:prstGeom prst="rect">
            <a:avLst/>
          </a:prstGeom>
        </p:spPr>
      </p:pic>
    </p:spTree>
    <p:extLst>
      <p:ext uri="{BB962C8B-B14F-4D97-AF65-F5344CB8AC3E}">
        <p14:creationId xmlns:p14="http://schemas.microsoft.com/office/powerpoint/2010/main" val="2366981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linds(horizont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linds(horizontal)">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linds(horizontal)">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p:cNvSpPr>
            <a:spLocks noGrp="1"/>
          </p:cNvSpPr>
          <p:nvPr>
            <p:ph type="title"/>
          </p:nvPr>
        </p:nvSpPr>
        <p:spPr>
          <a:xfrm>
            <a:off x="379995" y="396121"/>
            <a:ext cx="8229600" cy="990600"/>
          </a:xfrm>
          <a:noFill/>
          <a:ln w="38100" cmpd="sng">
            <a:noFill/>
          </a:ln>
        </p:spPr>
        <p:txBody>
          <a:bodyPr/>
          <a:lstStyle/>
          <a:p>
            <a:pPr algn="ctr"/>
            <a:r>
              <a:rPr lang="en-US" b="1" dirty="0" smtClean="0"/>
              <a:t>Downsides of </a:t>
            </a:r>
            <a:r>
              <a:rPr lang="en-US" b="1" dirty="0"/>
              <a:t>E</a:t>
            </a:r>
            <a:r>
              <a:rPr lang="en-US" b="1" dirty="0" smtClean="0"/>
              <a:t>arly Differentiation?</a:t>
            </a:r>
            <a:endParaRPr lang="en-US" b="1" dirty="0"/>
          </a:p>
        </p:txBody>
      </p:sp>
      <p:pic>
        <p:nvPicPr>
          <p:cNvPr id="2" name="Bild 1" descr="Nerd.png"/>
          <p:cNvPicPr>
            <a:picLocks noChangeAspect="1"/>
          </p:cNvPicPr>
          <p:nvPr/>
        </p:nvPicPr>
        <p:blipFill rotWithShape="1">
          <a:blip r:embed="rId2">
            <a:extLst>
              <a:ext uri="{28A0092B-C50C-407E-A947-70E740481C1C}">
                <a14:useLocalDpi xmlns:a14="http://schemas.microsoft.com/office/drawing/2010/main" val="0"/>
              </a:ext>
            </a:extLst>
          </a:blip>
          <a:srcRect l="2203" r="6392"/>
          <a:stretch/>
        </p:blipFill>
        <p:spPr>
          <a:xfrm>
            <a:off x="407627" y="2186894"/>
            <a:ext cx="4811263" cy="3555110"/>
          </a:xfrm>
          <a:prstGeom prst="rect">
            <a:avLst/>
          </a:prstGeom>
        </p:spPr>
      </p:pic>
      <p:pic>
        <p:nvPicPr>
          <p:cNvPr id="7" name="Bild 6" descr="Switzer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890" y="2649095"/>
            <a:ext cx="3925110" cy="2663136"/>
          </a:xfrm>
          <a:prstGeom prst="rect">
            <a:avLst/>
          </a:prstGeom>
        </p:spPr>
      </p:pic>
    </p:spTree>
    <p:extLst>
      <p:ext uri="{BB962C8B-B14F-4D97-AF65-F5344CB8AC3E}">
        <p14:creationId xmlns:p14="http://schemas.microsoft.com/office/powerpoint/2010/main" val="3288001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51312"/>
            <a:ext cx="8229600" cy="990600"/>
          </a:xfrm>
        </p:spPr>
        <p:txBody>
          <a:bodyPr/>
          <a:lstStyle/>
          <a:p>
            <a:pPr algn="ctr"/>
            <a:r>
              <a:rPr lang="de-DE" b="1" dirty="0" smtClean="0"/>
              <a:t>More?</a:t>
            </a:r>
            <a:endParaRPr lang="de-DE" b="1" dirty="0"/>
          </a:p>
        </p:txBody>
      </p:sp>
    </p:spTree>
    <p:extLst>
      <p:ext uri="{BB962C8B-B14F-4D97-AF65-F5344CB8AC3E}">
        <p14:creationId xmlns:p14="http://schemas.microsoft.com/office/powerpoint/2010/main" val="26307652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p:cNvSpPr>
            <a:spLocks noGrp="1"/>
          </p:cNvSpPr>
          <p:nvPr>
            <p:ph type="title"/>
          </p:nvPr>
        </p:nvSpPr>
        <p:spPr>
          <a:xfrm>
            <a:off x="379995" y="388469"/>
            <a:ext cx="8229600" cy="990600"/>
          </a:xfrm>
          <a:solidFill>
            <a:schemeClr val="bg1"/>
          </a:solidFill>
          <a:ln w="38100" cmpd="sng">
            <a:solidFill>
              <a:schemeClr val="bg1"/>
            </a:solidFill>
          </a:ln>
        </p:spPr>
        <p:txBody>
          <a:bodyPr/>
          <a:lstStyle/>
          <a:p>
            <a:pPr algn="ctr"/>
            <a:r>
              <a:rPr lang="de-DE" b="1" dirty="0" smtClean="0"/>
              <a:t>Fellowships in </a:t>
            </a:r>
            <a:r>
              <a:rPr lang="de-DE" b="1" dirty="0" err="1" smtClean="0"/>
              <a:t>Switzerland</a:t>
            </a:r>
            <a:r>
              <a:rPr lang="de-DE" b="1" dirty="0" smtClean="0"/>
              <a:t>?</a:t>
            </a:r>
            <a:endParaRPr lang="de-DE" b="1" dirty="0"/>
          </a:p>
        </p:txBody>
      </p:sp>
      <p:pic>
        <p:nvPicPr>
          <p:cNvPr id="2" name="Bild 1" descr="Swiss American Fl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618" y="1227253"/>
            <a:ext cx="3042382" cy="1857454"/>
          </a:xfrm>
          <a:prstGeom prst="rect">
            <a:avLst/>
          </a:prstGeom>
        </p:spPr>
      </p:pic>
      <p:graphicFrame>
        <p:nvGraphicFramePr>
          <p:cNvPr id="5" name="Diagramm 4"/>
          <p:cNvGraphicFramePr/>
          <p:nvPr>
            <p:extLst>
              <p:ext uri="{D42A27DB-BD31-4B8C-83A1-F6EECF244321}">
                <p14:modId xmlns:p14="http://schemas.microsoft.com/office/powerpoint/2010/main" val="2391658837"/>
              </p:ext>
            </p:extLst>
          </p:nvPr>
        </p:nvGraphicFramePr>
        <p:xfrm>
          <a:off x="379995" y="1983036"/>
          <a:ext cx="8229600" cy="47304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92173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37196"/>
            <a:ext cx="8229600" cy="990600"/>
          </a:xfrm>
        </p:spPr>
        <p:txBody>
          <a:bodyPr/>
          <a:lstStyle/>
          <a:p>
            <a:pPr algn="ctr"/>
            <a:r>
              <a:rPr lang="de-DE" b="1" dirty="0" err="1" smtClean="0"/>
              <a:t>Career</a:t>
            </a:r>
            <a:r>
              <a:rPr lang="de-DE" b="1" dirty="0" smtClean="0"/>
              <a:t> Development</a:t>
            </a:r>
            <a:endParaRPr lang="de-DE" b="1" dirty="0"/>
          </a:p>
        </p:txBody>
      </p:sp>
    </p:spTree>
    <p:extLst>
      <p:ext uri="{BB962C8B-B14F-4D97-AF65-F5344CB8AC3E}">
        <p14:creationId xmlns:p14="http://schemas.microsoft.com/office/powerpoint/2010/main" val="12376693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p:cNvSpPr>
            <a:spLocks noGrp="1"/>
          </p:cNvSpPr>
          <p:nvPr>
            <p:ph type="title"/>
          </p:nvPr>
        </p:nvSpPr>
        <p:spPr>
          <a:xfrm>
            <a:off x="379995" y="388469"/>
            <a:ext cx="8229600" cy="990600"/>
          </a:xfrm>
          <a:solidFill>
            <a:schemeClr val="bg1"/>
          </a:solidFill>
          <a:ln w="38100" cmpd="sng">
            <a:solidFill>
              <a:schemeClr val="bg1"/>
            </a:solidFill>
          </a:ln>
        </p:spPr>
        <p:txBody>
          <a:bodyPr/>
          <a:lstStyle/>
          <a:p>
            <a:pPr algn="ctr"/>
            <a:r>
              <a:rPr lang="en-US" b="1" smtClean="0"/>
              <a:t>Current Trends in Subspecialties</a:t>
            </a:r>
            <a:endParaRPr lang="en-US" b="1"/>
          </a:p>
        </p:txBody>
      </p:sp>
      <p:pic>
        <p:nvPicPr>
          <p:cNvPr id="8" name="Bild 7" descr="Swiss American Fl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618" y="1227253"/>
            <a:ext cx="3042382" cy="1857454"/>
          </a:xfrm>
          <a:prstGeom prst="rect">
            <a:avLst/>
          </a:prstGeom>
        </p:spPr>
      </p:pic>
      <p:graphicFrame>
        <p:nvGraphicFramePr>
          <p:cNvPr id="3" name="Diagramm 2"/>
          <p:cNvGraphicFramePr/>
          <p:nvPr>
            <p:extLst>
              <p:ext uri="{D42A27DB-BD31-4B8C-83A1-F6EECF244321}">
                <p14:modId xmlns:p14="http://schemas.microsoft.com/office/powerpoint/2010/main" val="1680401144"/>
              </p:ext>
            </p:extLst>
          </p:nvPr>
        </p:nvGraphicFramePr>
        <p:xfrm>
          <a:off x="519167" y="1379069"/>
          <a:ext cx="8229600" cy="5247400"/>
        </p:xfrm>
        <a:graphic>
          <a:graphicData uri="http://schemas.openxmlformats.org/drawingml/2006/chart">
            <c:chart xmlns:c="http://schemas.openxmlformats.org/drawingml/2006/chart" xmlns:r="http://schemas.openxmlformats.org/officeDocument/2006/relationships" r:id="rId4"/>
          </a:graphicData>
        </a:graphic>
      </p:graphicFrame>
      <p:sp>
        <p:nvSpPr>
          <p:cNvPr id="2" name="Pfeil nach rechts 1"/>
          <p:cNvSpPr/>
          <p:nvPr/>
        </p:nvSpPr>
        <p:spPr>
          <a:xfrm>
            <a:off x="379996" y="3270270"/>
            <a:ext cx="1029116" cy="59143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Inhaltsplatzhalter 2"/>
          <p:cNvSpPr txBox="1">
            <a:spLocks/>
          </p:cNvSpPr>
          <p:nvPr/>
        </p:nvSpPr>
        <p:spPr>
          <a:xfrm>
            <a:off x="379996" y="2910757"/>
            <a:ext cx="8368771" cy="3264487"/>
          </a:xfrm>
          <a:prstGeom prst="rect">
            <a:avLst/>
          </a:prstGeom>
          <a:solidFill>
            <a:schemeClr val="accent1">
              <a:lumMod val="40000"/>
              <a:lumOff val="60000"/>
            </a:schemeClr>
          </a:solidFill>
          <a:ln w="28575" cmpd="sng">
            <a:solidFill>
              <a:srgbClr val="FF0000"/>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de-DE" sz="3000" b="1" dirty="0" smtClean="0"/>
              <a:t>20% „</a:t>
            </a:r>
            <a:r>
              <a:rPr lang="de-DE" sz="3000" b="1" dirty="0" err="1" smtClean="0"/>
              <a:t>big</a:t>
            </a:r>
            <a:r>
              <a:rPr lang="de-DE" sz="3000" b="1" dirty="0" smtClean="0"/>
              <a:t>“</a:t>
            </a:r>
          </a:p>
          <a:p>
            <a:pPr marL="0" indent="0" algn="ctr">
              <a:lnSpc>
                <a:spcPct val="200000"/>
              </a:lnSpc>
              <a:buNone/>
            </a:pPr>
            <a:r>
              <a:rPr lang="de-DE" sz="3000" b="1" dirty="0" smtClean="0"/>
              <a:t>80% „</a:t>
            </a:r>
            <a:r>
              <a:rPr lang="de-DE" sz="3000" b="1" dirty="0" err="1" smtClean="0"/>
              <a:t>small</a:t>
            </a:r>
            <a:r>
              <a:rPr lang="de-DE" sz="3000" b="1" dirty="0" smtClean="0"/>
              <a:t>“</a:t>
            </a:r>
          </a:p>
          <a:p>
            <a:pPr marL="0" indent="0" algn="ctr">
              <a:lnSpc>
                <a:spcPct val="200000"/>
              </a:lnSpc>
              <a:buNone/>
            </a:pPr>
            <a:r>
              <a:rPr lang="de-DE" sz="3000" b="1" dirty="0" smtClean="0"/>
              <a:t>12 V1</a:t>
            </a:r>
          </a:p>
        </p:txBody>
      </p:sp>
    </p:spTree>
    <p:extLst>
      <p:ext uri="{BB962C8B-B14F-4D97-AF65-F5344CB8AC3E}">
        <p14:creationId xmlns:p14="http://schemas.microsoft.com/office/powerpoint/2010/main" val="1632655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3" presetClass="exit" presetSubtype="10" fill="hold" grpId="1"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P spid="2" grpId="0" animBg="1"/>
      <p:bldP spid="2" grpId="1"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22077"/>
            <a:ext cx="8229600" cy="990600"/>
          </a:xfrm>
        </p:spPr>
        <p:txBody>
          <a:bodyPr>
            <a:normAutofit/>
          </a:bodyPr>
          <a:lstStyle/>
          <a:p>
            <a:pPr algn="ctr"/>
            <a:r>
              <a:rPr lang="de-DE" b="1" dirty="0" smtClean="0"/>
              <a:t>Other </a:t>
            </a:r>
            <a:r>
              <a:rPr lang="de-DE" b="1" dirty="0" err="1" smtClean="0"/>
              <a:t>advantages</a:t>
            </a:r>
            <a:r>
              <a:rPr lang="de-DE" b="1" dirty="0" smtClean="0"/>
              <a:t>? </a:t>
            </a:r>
            <a:endParaRPr lang="de-DE" b="1" dirty="0"/>
          </a:p>
        </p:txBody>
      </p:sp>
    </p:spTree>
    <p:extLst>
      <p:ext uri="{BB962C8B-B14F-4D97-AF65-F5344CB8AC3E}">
        <p14:creationId xmlns:p14="http://schemas.microsoft.com/office/powerpoint/2010/main" val="14398005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4542"/>
            <a:ext cx="8229600" cy="990600"/>
          </a:xfrm>
        </p:spPr>
        <p:txBody>
          <a:bodyPr>
            <a:normAutofit fontScale="90000"/>
          </a:bodyPr>
          <a:lstStyle/>
          <a:p>
            <a:pPr algn="ctr"/>
            <a:r>
              <a:rPr lang="de-DE" b="1" dirty="0" smtClean="0"/>
              <a:t>Gender </a:t>
            </a:r>
            <a:r>
              <a:rPr lang="de-DE" b="1" dirty="0" err="1" smtClean="0"/>
              <a:t>Demographics</a:t>
            </a:r>
            <a:r>
              <a:rPr lang="de-DE" b="1" dirty="0" smtClean="0"/>
              <a:t> in </a:t>
            </a:r>
            <a:r>
              <a:rPr lang="de-DE" b="1" dirty="0" err="1" smtClean="0"/>
              <a:t>Medicine</a:t>
            </a:r>
            <a:r>
              <a:rPr lang="de-DE" b="1" dirty="0" smtClean="0"/>
              <a:t> </a:t>
            </a:r>
            <a:br>
              <a:rPr lang="de-DE" b="1" dirty="0" smtClean="0"/>
            </a:br>
            <a:r>
              <a:rPr lang="de-DE" b="1" dirty="0" smtClean="0"/>
              <a:t>(1986 – 2011)</a:t>
            </a:r>
            <a:endParaRPr lang="de-DE" b="1" dirty="0"/>
          </a:p>
        </p:txBody>
      </p:sp>
      <p:graphicFrame>
        <p:nvGraphicFramePr>
          <p:cNvPr id="4" name="Diagramm 3"/>
          <p:cNvGraphicFramePr/>
          <p:nvPr>
            <p:extLst>
              <p:ext uri="{D42A27DB-BD31-4B8C-83A1-F6EECF244321}">
                <p14:modId xmlns:p14="http://schemas.microsoft.com/office/powerpoint/2010/main" val="3963692932"/>
              </p:ext>
            </p:extLst>
          </p:nvPr>
        </p:nvGraphicFramePr>
        <p:xfrm>
          <a:off x="381000" y="2209800"/>
          <a:ext cx="50292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8"/>
          <p:cNvSpPr txBox="1">
            <a:spLocks noChangeArrowheads="1"/>
          </p:cNvSpPr>
          <p:nvPr/>
        </p:nvSpPr>
        <p:spPr bwMode="auto">
          <a:xfrm>
            <a:off x="834572" y="1676400"/>
            <a:ext cx="1371600" cy="369888"/>
          </a:xfrm>
          <a:prstGeom prst="rect">
            <a:avLst/>
          </a:prstGeom>
          <a:noFill/>
          <a:ln w="9525">
            <a:solidFill>
              <a:schemeClr val="tx1"/>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de-DE" sz="1800" dirty="0" smtClean="0"/>
              <a:t>in </a:t>
            </a:r>
            <a:r>
              <a:rPr lang="de-DE" sz="1800" dirty="0" err="1" smtClean="0"/>
              <a:t>percent</a:t>
            </a:r>
            <a:endParaRPr lang="de-DE" sz="1800" dirty="0"/>
          </a:p>
        </p:txBody>
      </p:sp>
      <p:pic>
        <p:nvPicPr>
          <p:cNvPr id="6" name="Bild 14" descr="MD0006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81200"/>
            <a:ext cx="1622425"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ung 15"/>
          <p:cNvGrpSpPr>
            <a:grpSpLocks/>
          </p:cNvGrpSpPr>
          <p:nvPr/>
        </p:nvGrpSpPr>
        <p:grpSpPr bwMode="auto">
          <a:xfrm>
            <a:off x="838200" y="5867400"/>
            <a:ext cx="1676400" cy="685800"/>
            <a:chOff x="6477000" y="5105400"/>
            <a:chExt cx="1676400" cy="685800"/>
          </a:xfrm>
        </p:grpSpPr>
        <p:sp>
          <p:nvSpPr>
            <p:cNvPr id="8" name="Textfeld 7"/>
            <p:cNvSpPr txBox="1"/>
            <p:nvPr/>
          </p:nvSpPr>
          <p:spPr>
            <a:xfrm>
              <a:off x="6477000" y="5105400"/>
              <a:ext cx="1676400" cy="685800"/>
            </a:xfrm>
            <a:prstGeom prst="rect">
              <a:avLst/>
            </a:prstGeom>
            <a:ln w="15875">
              <a:solidFill>
                <a:schemeClr val="tx1"/>
              </a:solidFill>
            </a:ln>
            <a:effectLst/>
          </p:spPr>
          <p:txBody>
            <a:bodyPr wrap="non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de-DE" sz="2000" dirty="0" smtClean="0">
                  <a:ln>
                    <a:solidFill>
                      <a:srgbClr val="0000FF"/>
                    </a:solidFill>
                  </a:ln>
                </a:rPr>
                <a:t>--   </a:t>
              </a:r>
              <a:r>
                <a:rPr lang="de-DE" sz="2000" dirty="0" err="1" smtClean="0"/>
                <a:t>Female</a:t>
              </a:r>
              <a:endParaRPr lang="de-DE" sz="2000" dirty="0" smtClean="0"/>
            </a:p>
            <a:p>
              <a:pPr>
                <a:defRPr/>
              </a:pPr>
              <a:r>
                <a:rPr lang="de-DE" sz="2000" dirty="0" smtClean="0">
                  <a:ln>
                    <a:solidFill>
                      <a:srgbClr val="FF0000"/>
                    </a:solidFill>
                  </a:ln>
                </a:rPr>
                <a:t>--   </a:t>
              </a:r>
              <a:r>
                <a:rPr lang="de-DE" sz="2000" dirty="0" smtClean="0"/>
                <a:t>Male</a:t>
              </a:r>
              <a:endParaRPr lang="de-DE" sz="2000" dirty="0"/>
            </a:p>
          </p:txBody>
        </p:sp>
        <p:sp>
          <p:nvSpPr>
            <p:cNvPr id="9" name="Rechteck 8"/>
            <p:cNvSpPr/>
            <p:nvPr/>
          </p:nvSpPr>
          <p:spPr>
            <a:xfrm>
              <a:off x="6553200" y="5181600"/>
              <a:ext cx="228600" cy="228600"/>
            </a:xfrm>
            <a:prstGeom prst="rect">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sp>
          <p:nvSpPr>
            <p:cNvPr id="10" name="Rechteck 9"/>
            <p:cNvSpPr/>
            <p:nvPr/>
          </p:nvSpPr>
          <p:spPr>
            <a:xfrm>
              <a:off x="6553200" y="5486400"/>
              <a:ext cx="228600" cy="228600"/>
            </a:xfrm>
            <a:prstGeom prst="rect">
              <a:avLst/>
            </a:prstGeom>
            <a:solidFill>
              <a:schemeClr val="tx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800"/>
            </a:p>
          </p:txBody>
        </p:sp>
      </p:grpSp>
    </p:spTree>
    <p:extLst>
      <p:ext uri="{BB962C8B-B14F-4D97-AF65-F5344CB8AC3E}">
        <p14:creationId xmlns:p14="http://schemas.microsoft.com/office/powerpoint/2010/main" val="772189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9399"/>
            <a:ext cx="8229600" cy="990600"/>
          </a:xfrm>
        </p:spPr>
        <p:txBody>
          <a:bodyPr anchor="ctr">
            <a:normAutofit/>
          </a:bodyPr>
          <a:lstStyle/>
          <a:p>
            <a:pPr algn="ctr"/>
            <a:r>
              <a:rPr lang="de-DE" b="1" dirty="0" smtClean="0"/>
              <a:t>Gender </a:t>
            </a:r>
            <a:r>
              <a:rPr lang="de-DE" b="1" dirty="0" err="1" smtClean="0"/>
              <a:t>Demographics</a:t>
            </a:r>
            <a:r>
              <a:rPr lang="de-DE" b="1" dirty="0"/>
              <a:t>:</a:t>
            </a:r>
            <a:r>
              <a:rPr lang="de-DE" b="1" dirty="0" smtClean="0"/>
              <a:t> Board </a:t>
            </a:r>
            <a:r>
              <a:rPr lang="de-DE" b="1" dirty="0" err="1" smtClean="0"/>
              <a:t>Exam</a:t>
            </a:r>
            <a:endParaRPr lang="de-DE" b="1" dirty="0"/>
          </a:p>
        </p:txBody>
      </p:sp>
      <p:graphicFrame>
        <p:nvGraphicFramePr>
          <p:cNvPr id="11" name="Diagramm 10"/>
          <p:cNvGraphicFramePr/>
          <p:nvPr>
            <p:extLst>
              <p:ext uri="{D42A27DB-BD31-4B8C-83A1-F6EECF244321}">
                <p14:modId xmlns:p14="http://schemas.microsoft.com/office/powerpoint/2010/main" val="1683873965"/>
              </p:ext>
            </p:extLst>
          </p:nvPr>
        </p:nvGraphicFramePr>
        <p:xfrm>
          <a:off x="0" y="2405745"/>
          <a:ext cx="4495800" cy="304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p:cNvGraphicFramePr/>
          <p:nvPr>
            <p:extLst>
              <p:ext uri="{D42A27DB-BD31-4B8C-83A1-F6EECF244321}">
                <p14:modId xmlns:p14="http://schemas.microsoft.com/office/powerpoint/2010/main" val="913906794"/>
              </p:ext>
            </p:extLst>
          </p:nvPr>
        </p:nvGraphicFramePr>
        <p:xfrm>
          <a:off x="4343400" y="2260602"/>
          <a:ext cx="52578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feld 7"/>
          <p:cNvSpPr txBox="1">
            <a:spLocks noChangeArrowheads="1"/>
          </p:cNvSpPr>
          <p:nvPr/>
        </p:nvSpPr>
        <p:spPr bwMode="auto">
          <a:xfrm>
            <a:off x="4876800" y="1798639"/>
            <a:ext cx="3810000" cy="461963"/>
          </a:xfrm>
          <a:prstGeom prst="rect">
            <a:avLst/>
          </a:prstGeom>
          <a:solidFill>
            <a:srgbClr val="FFFFFF"/>
          </a:solidFill>
          <a:ln>
            <a:solidFill>
              <a:schemeClr val="tx2"/>
            </a:solid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de-DE" b="1" dirty="0" err="1" smtClean="0"/>
              <a:t>Surgery</a:t>
            </a:r>
            <a:endParaRPr lang="de-DE" b="1" dirty="0"/>
          </a:p>
        </p:txBody>
      </p:sp>
      <p:sp>
        <p:nvSpPr>
          <p:cNvPr id="17" name="Textfeld 7"/>
          <p:cNvSpPr txBox="1">
            <a:spLocks noChangeArrowheads="1"/>
          </p:cNvSpPr>
          <p:nvPr/>
        </p:nvSpPr>
        <p:spPr bwMode="auto">
          <a:xfrm>
            <a:off x="457200" y="1798639"/>
            <a:ext cx="3062514" cy="461963"/>
          </a:xfrm>
          <a:prstGeom prst="rect">
            <a:avLst/>
          </a:prstGeom>
          <a:solidFill>
            <a:srgbClr val="FFFFFF"/>
          </a:solidFill>
          <a:ln>
            <a:solidFill>
              <a:schemeClr val="tx2"/>
            </a:solid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de-DE" dirty="0" smtClean="0"/>
              <a:t>All </a:t>
            </a:r>
            <a:r>
              <a:rPr lang="de-DE" dirty="0" err="1" smtClean="0"/>
              <a:t>specialties</a:t>
            </a:r>
            <a:endParaRPr lang="de-DE" dirty="0"/>
          </a:p>
        </p:txBody>
      </p:sp>
      <p:sp>
        <p:nvSpPr>
          <p:cNvPr id="18" name="Textfeld 7"/>
          <p:cNvSpPr txBox="1">
            <a:spLocks noChangeArrowheads="1"/>
          </p:cNvSpPr>
          <p:nvPr/>
        </p:nvSpPr>
        <p:spPr bwMode="auto">
          <a:xfrm>
            <a:off x="457200" y="5652853"/>
            <a:ext cx="3062514" cy="461963"/>
          </a:xfrm>
          <a:prstGeom prst="rect">
            <a:avLst/>
          </a:prstGeom>
          <a:solidFill>
            <a:srgbClr val="FFFFFF"/>
          </a:solidFill>
          <a:ln>
            <a:solidFill>
              <a:schemeClr val="tx2"/>
            </a:solid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de-DE" dirty="0"/>
              <a:t>≈ </a:t>
            </a:r>
            <a:r>
              <a:rPr lang="de-DE" dirty="0" smtClean="0"/>
              <a:t>50% </a:t>
            </a:r>
            <a:r>
              <a:rPr lang="de-DE" dirty="0" err="1" smtClean="0"/>
              <a:t>women</a:t>
            </a:r>
            <a:endParaRPr lang="de-DE" dirty="0"/>
          </a:p>
        </p:txBody>
      </p:sp>
      <p:sp>
        <p:nvSpPr>
          <p:cNvPr id="19" name="Textfeld 7"/>
          <p:cNvSpPr txBox="1">
            <a:spLocks noChangeArrowheads="1"/>
          </p:cNvSpPr>
          <p:nvPr/>
        </p:nvSpPr>
        <p:spPr bwMode="auto">
          <a:xfrm>
            <a:off x="4876800" y="5636310"/>
            <a:ext cx="3810000" cy="461963"/>
          </a:xfrm>
          <a:prstGeom prst="rect">
            <a:avLst/>
          </a:prstGeom>
          <a:solidFill>
            <a:srgbClr val="FFFFFF"/>
          </a:solidFill>
          <a:ln>
            <a:solidFill>
              <a:schemeClr val="tx2"/>
            </a:solid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de-DE" dirty="0"/>
              <a:t>≈ </a:t>
            </a:r>
            <a:r>
              <a:rPr lang="de-DE" b="1" dirty="0" smtClean="0"/>
              <a:t>2</a:t>
            </a:r>
            <a:r>
              <a:rPr lang="de-DE" b="1" dirty="0"/>
              <a:t>5</a:t>
            </a:r>
            <a:r>
              <a:rPr lang="de-DE" b="1" dirty="0" smtClean="0"/>
              <a:t>% </a:t>
            </a:r>
            <a:r>
              <a:rPr lang="de-DE" b="1" dirty="0" err="1" smtClean="0"/>
              <a:t>women</a:t>
            </a:r>
            <a:endParaRPr lang="de-DE" b="1" dirty="0"/>
          </a:p>
        </p:txBody>
      </p:sp>
      <p:sp>
        <p:nvSpPr>
          <p:cNvPr id="9" name="Textfeld 8"/>
          <p:cNvSpPr txBox="1"/>
          <p:nvPr/>
        </p:nvSpPr>
        <p:spPr>
          <a:xfrm>
            <a:off x="4717142" y="6409160"/>
            <a:ext cx="4296229" cy="461665"/>
          </a:xfrm>
          <a:prstGeom prst="rect">
            <a:avLst/>
          </a:prstGeom>
          <a:noFill/>
        </p:spPr>
        <p:txBody>
          <a:bodyPr wrap="square" rtlCol="0">
            <a:spAutoFit/>
          </a:bodyPr>
          <a:lstStyle/>
          <a:p>
            <a:r>
              <a:rPr lang="de-DE" sz="1200" dirty="0"/>
              <a:t>http://</a:t>
            </a:r>
            <a:r>
              <a:rPr lang="de-DE" sz="1200" dirty="0" err="1"/>
              <a:t>www.fmh.ch</a:t>
            </a:r>
            <a:r>
              <a:rPr lang="de-DE" sz="1200" dirty="0"/>
              <a:t>/</a:t>
            </a:r>
            <a:r>
              <a:rPr lang="de-DE" sz="1200" dirty="0" err="1"/>
              <a:t>bildung-siwf</a:t>
            </a:r>
            <a:r>
              <a:rPr lang="de-DE" sz="1200" dirty="0"/>
              <a:t>/</a:t>
            </a:r>
            <a:r>
              <a:rPr lang="de-DE" sz="1200" dirty="0" err="1"/>
              <a:t>weiterbildung_allgemein</a:t>
            </a:r>
            <a:r>
              <a:rPr lang="de-DE" sz="1200" dirty="0"/>
              <a:t>/</a:t>
            </a:r>
            <a:r>
              <a:rPr lang="de-DE" sz="1200" dirty="0" err="1"/>
              <a:t>aerztedemographie.html</a:t>
            </a:r>
            <a:endParaRPr lang="de-DE" sz="1200" dirty="0"/>
          </a:p>
        </p:txBody>
      </p:sp>
      <p:sp>
        <p:nvSpPr>
          <p:cNvPr id="10" name="Titel 1"/>
          <p:cNvSpPr txBox="1">
            <a:spLocks/>
          </p:cNvSpPr>
          <p:nvPr/>
        </p:nvSpPr>
        <p:spPr>
          <a:xfrm rot="20991871">
            <a:off x="187308" y="3230372"/>
            <a:ext cx="8636675" cy="990600"/>
          </a:xfrm>
          <a:prstGeom prst="rect">
            <a:avLst/>
          </a:prstGeom>
          <a:solidFill>
            <a:schemeClr val="bg1"/>
          </a:solidFill>
          <a:ln w="38100" cmpd="sng">
            <a:solidFill>
              <a:srgbClr val="FF0000"/>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de-DE" b="1" dirty="0" smtClean="0">
                <a:solidFill>
                  <a:srgbClr val="FF0000"/>
                </a:solidFill>
              </a:rPr>
              <a:t>Working </a:t>
            </a:r>
            <a:r>
              <a:rPr lang="de-DE" b="1" dirty="0" err="1" smtClean="0">
                <a:solidFill>
                  <a:srgbClr val="FF0000"/>
                </a:solidFill>
              </a:rPr>
              <a:t>Full</a:t>
            </a:r>
            <a:r>
              <a:rPr lang="de-DE" b="1" dirty="0" smtClean="0">
                <a:solidFill>
                  <a:srgbClr val="FF0000"/>
                </a:solidFill>
              </a:rPr>
              <a:t>-Time: 13%!!!!</a:t>
            </a:r>
            <a:endParaRPr lang="de-DE" b="1" dirty="0">
              <a:solidFill>
                <a:srgbClr val="FF0000"/>
              </a:solidFill>
            </a:endParaRPr>
          </a:p>
        </p:txBody>
      </p:sp>
    </p:spTree>
    <p:extLst>
      <p:ext uri="{BB962C8B-B14F-4D97-AF65-F5344CB8AC3E}">
        <p14:creationId xmlns:p14="http://schemas.microsoft.com/office/powerpoint/2010/main" val="3670121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4" grpId="0" animBg="1"/>
      <p:bldP spid="1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err="1" smtClean="0"/>
              <a:t>Does</a:t>
            </a:r>
            <a:r>
              <a:rPr lang="de-DE" dirty="0" smtClean="0"/>
              <a:t> </a:t>
            </a:r>
            <a:r>
              <a:rPr lang="de-DE" dirty="0" err="1" smtClean="0"/>
              <a:t>specialization</a:t>
            </a:r>
            <a:r>
              <a:rPr lang="de-DE" dirty="0" smtClean="0"/>
              <a:t> </a:t>
            </a:r>
            <a:r>
              <a:rPr lang="de-DE" dirty="0" err="1" smtClean="0"/>
              <a:t>help</a:t>
            </a:r>
            <a:r>
              <a:rPr lang="de-DE" dirty="0" smtClean="0"/>
              <a:t> </a:t>
            </a:r>
            <a:r>
              <a:rPr lang="de-DE" dirty="0" err="1" smtClean="0"/>
              <a:t>combine</a:t>
            </a:r>
            <a:r>
              <a:rPr lang="de-DE" dirty="0" smtClean="0"/>
              <a:t> </a:t>
            </a:r>
            <a:r>
              <a:rPr lang="de-DE" dirty="0" err="1" smtClean="0"/>
              <a:t>family</a:t>
            </a:r>
            <a:r>
              <a:rPr lang="de-DE" dirty="0" smtClean="0"/>
              <a:t> </a:t>
            </a:r>
            <a:r>
              <a:rPr lang="de-DE" dirty="0" err="1" smtClean="0"/>
              <a:t>and</a:t>
            </a:r>
            <a:r>
              <a:rPr lang="de-DE" dirty="0" smtClean="0"/>
              <a:t> </a:t>
            </a:r>
            <a:r>
              <a:rPr lang="de-DE" dirty="0" err="1" smtClean="0"/>
              <a:t>work</a:t>
            </a:r>
            <a:r>
              <a:rPr lang="de-DE" dirty="0" smtClean="0"/>
              <a:t>? </a:t>
            </a:r>
            <a:endParaRPr lang="de-DE" dirty="0"/>
          </a:p>
        </p:txBody>
      </p:sp>
      <p:graphicFrame>
        <p:nvGraphicFramePr>
          <p:cNvPr id="3" name="Diagramm 2"/>
          <p:cNvGraphicFramePr/>
          <p:nvPr>
            <p:extLst>
              <p:ext uri="{D42A27DB-BD31-4B8C-83A1-F6EECF244321}">
                <p14:modId xmlns:p14="http://schemas.microsoft.com/office/powerpoint/2010/main" val="1971612742"/>
              </p:ext>
            </p:extLst>
          </p:nvPr>
        </p:nvGraphicFramePr>
        <p:xfrm>
          <a:off x="457200" y="1814186"/>
          <a:ext cx="8229600" cy="4659734"/>
        </p:xfrm>
        <a:graphic>
          <a:graphicData uri="http://schemas.openxmlformats.org/drawingml/2006/chart">
            <c:chart xmlns:c="http://schemas.openxmlformats.org/drawingml/2006/chart" xmlns:r="http://schemas.openxmlformats.org/officeDocument/2006/relationships" r:id="rId3"/>
          </a:graphicData>
        </a:graphic>
      </p:graphicFrame>
      <p:pic>
        <p:nvPicPr>
          <p:cNvPr id="10" name="Bild 9" descr="Woman Symbol.pn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97922" y="4016261"/>
            <a:ext cx="643431" cy="889144"/>
          </a:xfrm>
          <a:prstGeom prst="rect">
            <a:avLst/>
          </a:prstGeom>
        </p:spPr>
      </p:pic>
      <p:pic>
        <p:nvPicPr>
          <p:cNvPr id="11" name="Bild 10" descr="Man Symbo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8440" y="4018319"/>
            <a:ext cx="695710" cy="887086"/>
          </a:xfrm>
          <a:prstGeom prst="rect">
            <a:avLst/>
          </a:prstGeom>
        </p:spPr>
      </p:pic>
    </p:spTree>
    <p:extLst>
      <p:ext uri="{BB962C8B-B14F-4D97-AF65-F5344CB8AC3E}">
        <p14:creationId xmlns:p14="http://schemas.microsoft.com/office/powerpoint/2010/main" val="3789152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570096"/>
            <a:ext cx="8229600" cy="1693240"/>
          </a:xfrm>
        </p:spPr>
        <p:txBody>
          <a:bodyPr>
            <a:normAutofit fontScale="90000"/>
          </a:bodyPr>
          <a:lstStyle/>
          <a:p>
            <a:pPr algn="ctr">
              <a:lnSpc>
                <a:spcPct val="150000"/>
              </a:lnSpc>
            </a:pPr>
            <a:r>
              <a:rPr lang="de-DE" b="1" dirty="0" err="1" smtClean="0"/>
              <a:t>Career</a:t>
            </a:r>
            <a:r>
              <a:rPr lang="de-DE" b="1" dirty="0" smtClean="0"/>
              <a:t> Development in </a:t>
            </a:r>
            <a:r>
              <a:rPr lang="de-DE" b="1" dirty="0" err="1" smtClean="0"/>
              <a:t>Visceral</a:t>
            </a:r>
            <a:r>
              <a:rPr lang="de-DE" b="1" dirty="0" smtClean="0"/>
              <a:t> </a:t>
            </a:r>
            <a:r>
              <a:rPr lang="de-DE" b="1" dirty="0" err="1" smtClean="0"/>
              <a:t>Surgery</a:t>
            </a:r>
            <a:r>
              <a:rPr lang="de-DE" b="1" dirty="0" smtClean="0"/>
              <a:t/>
            </a:r>
            <a:br>
              <a:rPr lang="de-DE" b="1" dirty="0" smtClean="0"/>
            </a:br>
            <a:r>
              <a:rPr lang="de-DE" b="1" dirty="0" err="1" smtClean="0"/>
              <a:t>Expectations</a:t>
            </a:r>
            <a:r>
              <a:rPr lang="de-DE" b="1" dirty="0" smtClean="0"/>
              <a:t> </a:t>
            </a:r>
            <a:r>
              <a:rPr lang="de-DE" b="1" dirty="0" err="1" smtClean="0"/>
              <a:t>of</a:t>
            </a:r>
            <a:r>
              <a:rPr lang="de-DE" b="1" dirty="0" smtClean="0"/>
              <a:t> </a:t>
            </a:r>
            <a:r>
              <a:rPr lang="de-DE" b="1" dirty="0" err="1" smtClean="0"/>
              <a:t>Residents</a:t>
            </a:r>
            <a:endParaRPr lang="de-DE" b="1" dirty="0"/>
          </a:p>
        </p:txBody>
      </p:sp>
    </p:spTree>
    <p:extLst>
      <p:ext uri="{BB962C8B-B14F-4D97-AF65-F5344CB8AC3E}">
        <p14:creationId xmlns:p14="http://schemas.microsoft.com/office/powerpoint/2010/main" val="95000024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Career Development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5465" y="1864984"/>
            <a:ext cx="3171576" cy="4393955"/>
          </a:xfrm>
          <a:prstGeom prst="rect">
            <a:avLst/>
          </a:prstGeom>
          <a:effectLst/>
        </p:spPr>
      </p:pic>
      <p:sp>
        <p:nvSpPr>
          <p:cNvPr id="3" name="Inhaltsplatzhalter 2"/>
          <p:cNvSpPr>
            <a:spLocks noGrp="1"/>
          </p:cNvSpPr>
          <p:nvPr>
            <p:ph idx="1"/>
          </p:nvPr>
        </p:nvSpPr>
        <p:spPr>
          <a:xfrm>
            <a:off x="457201" y="1597871"/>
            <a:ext cx="5031468" cy="4876800"/>
          </a:xfrm>
          <a:solidFill>
            <a:schemeClr val="accent1">
              <a:lumMod val="20000"/>
              <a:lumOff val="80000"/>
            </a:schemeClr>
          </a:solidFill>
          <a:ln>
            <a:solidFill>
              <a:schemeClr val="tx2"/>
            </a:solidFill>
          </a:ln>
        </p:spPr>
        <p:txBody>
          <a:bodyPr anchor="ctr">
            <a:normAutofit/>
          </a:bodyPr>
          <a:lstStyle/>
          <a:p>
            <a:pPr>
              <a:lnSpc>
                <a:spcPct val="160000"/>
              </a:lnSpc>
            </a:pPr>
            <a:r>
              <a:rPr lang="de-DE" dirty="0" err="1" smtClean="0"/>
              <a:t>Career</a:t>
            </a:r>
            <a:r>
              <a:rPr lang="de-DE" dirty="0" smtClean="0"/>
              <a:t> Development Plan</a:t>
            </a:r>
          </a:p>
          <a:p>
            <a:pPr>
              <a:lnSpc>
                <a:spcPct val="160000"/>
              </a:lnSpc>
            </a:pPr>
            <a:r>
              <a:rPr lang="de-DE" dirty="0" err="1" smtClean="0"/>
              <a:t>Visceral</a:t>
            </a:r>
            <a:r>
              <a:rPr lang="de-DE" dirty="0" smtClean="0"/>
              <a:t> </a:t>
            </a:r>
            <a:r>
              <a:rPr lang="de-DE" dirty="0" err="1"/>
              <a:t>s</a:t>
            </a:r>
            <a:r>
              <a:rPr lang="de-DE" dirty="0" err="1" smtClean="0"/>
              <a:t>urgery</a:t>
            </a:r>
            <a:r>
              <a:rPr lang="de-DE" dirty="0" smtClean="0"/>
              <a:t> </a:t>
            </a:r>
            <a:r>
              <a:rPr lang="de-DE" dirty="0" err="1" smtClean="0"/>
              <a:t>favoured</a:t>
            </a:r>
            <a:r>
              <a:rPr lang="de-DE" dirty="0" smtClean="0"/>
              <a:t>, but </a:t>
            </a:r>
            <a:r>
              <a:rPr lang="de-DE" dirty="0" err="1" smtClean="0"/>
              <a:t>little</a:t>
            </a:r>
            <a:r>
              <a:rPr lang="de-DE" dirty="0" smtClean="0"/>
              <a:t> </a:t>
            </a:r>
            <a:r>
              <a:rPr lang="de-DE" dirty="0" err="1" smtClean="0"/>
              <a:t>exposure</a:t>
            </a:r>
            <a:endParaRPr lang="de-DE" dirty="0" smtClean="0"/>
          </a:p>
          <a:p>
            <a:pPr>
              <a:lnSpc>
                <a:spcPct val="160000"/>
              </a:lnSpc>
            </a:pPr>
            <a:r>
              <a:rPr lang="de-DE" dirty="0" smtClean="0"/>
              <a:t>Early </a:t>
            </a:r>
            <a:r>
              <a:rPr lang="de-DE" dirty="0" err="1" smtClean="0"/>
              <a:t>differentiation</a:t>
            </a:r>
            <a:r>
              <a:rPr lang="de-DE" dirty="0" smtClean="0"/>
              <a:t> / </a:t>
            </a:r>
            <a:r>
              <a:rPr lang="de-DE" dirty="0" err="1" smtClean="0"/>
              <a:t>specialization</a:t>
            </a:r>
            <a:endParaRPr lang="de-DE" dirty="0" smtClean="0"/>
          </a:p>
          <a:p>
            <a:pPr>
              <a:lnSpc>
                <a:spcPct val="160000"/>
              </a:lnSpc>
            </a:pPr>
            <a:r>
              <a:rPr lang="de-DE" dirty="0" smtClean="0"/>
              <a:t>Fellowships in </a:t>
            </a:r>
            <a:r>
              <a:rPr lang="de-DE" dirty="0" err="1" smtClean="0"/>
              <a:t>Switzerland</a:t>
            </a:r>
            <a:endParaRPr lang="de-DE" dirty="0" smtClean="0"/>
          </a:p>
          <a:p>
            <a:pPr>
              <a:lnSpc>
                <a:spcPct val="160000"/>
              </a:lnSpc>
            </a:pPr>
            <a:r>
              <a:rPr lang="de-DE" dirty="0" smtClean="0"/>
              <a:t>Stringent &amp; adaptive </a:t>
            </a:r>
            <a:r>
              <a:rPr lang="de-DE" dirty="0" err="1" smtClean="0"/>
              <a:t>curriculum</a:t>
            </a:r>
            <a:r>
              <a:rPr lang="de-DE" dirty="0" smtClean="0"/>
              <a:t> </a:t>
            </a:r>
          </a:p>
          <a:p>
            <a:pPr>
              <a:lnSpc>
                <a:spcPct val="160000"/>
              </a:lnSpc>
            </a:pPr>
            <a:r>
              <a:rPr lang="de-DE" dirty="0" err="1" smtClean="0"/>
              <a:t>Enhance</a:t>
            </a:r>
            <a:r>
              <a:rPr lang="de-DE" dirty="0" smtClean="0"/>
              <a:t> </a:t>
            </a:r>
            <a:r>
              <a:rPr lang="de-DE" dirty="0" err="1" smtClean="0"/>
              <a:t>female</a:t>
            </a:r>
            <a:r>
              <a:rPr lang="de-DE" dirty="0" smtClean="0"/>
              <a:t> </a:t>
            </a:r>
            <a:r>
              <a:rPr lang="de-DE" dirty="0" err="1" smtClean="0"/>
              <a:t>percentage</a:t>
            </a:r>
            <a:endParaRPr lang="de-DE" dirty="0"/>
          </a:p>
        </p:txBody>
      </p:sp>
      <p:sp>
        <p:nvSpPr>
          <p:cNvPr id="5" name="Titel 1"/>
          <p:cNvSpPr>
            <a:spLocks noGrp="1"/>
          </p:cNvSpPr>
          <p:nvPr>
            <p:ph type="title"/>
          </p:nvPr>
        </p:nvSpPr>
        <p:spPr>
          <a:xfrm>
            <a:off x="457200" y="400937"/>
            <a:ext cx="8229600" cy="990600"/>
          </a:xfrm>
        </p:spPr>
        <p:txBody>
          <a:bodyPr/>
          <a:lstStyle/>
          <a:p>
            <a:pPr algn="ctr"/>
            <a:r>
              <a:rPr lang="de-DE" b="1" dirty="0" err="1" smtClean="0"/>
              <a:t>Expectations</a:t>
            </a:r>
            <a:r>
              <a:rPr lang="de-DE" b="1" dirty="0" smtClean="0"/>
              <a:t> </a:t>
            </a:r>
            <a:r>
              <a:rPr lang="de-DE" b="1" dirty="0" err="1" smtClean="0"/>
              <a:t>of</a:t>
            </a:r>
            <a:r>
              <a:rPr lang="de-DE" b="1" dirty="0" smtClean="0"/>
              <a:t> </a:t>
            </a:r>
            <a:r>
              <a:rPr lang="de-DE" b="1" dirty="0" err="1" smtClean="0"/>
              <a:t>Residents</a:t>
            </a:r>
            <a:endParaRPr lang="de-DE" b="1" dirty="0"/>
          </a:p>
        </p:txBody>
      </p:sp>
    </p:spTree>
    <p:extLst>
      <p:ext uri="{BB962C8B-B14F-4D97-AF65-F5344CB8AC3E}">
        <p14:creationId xmlns:p14="http://schemas.microsoft.com/office/powerpoint/2010/main" val="3214776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linds(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linds(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79995" y="615242"/>
            <a:ext cx="8229600" cy="990600"/>
          </a:xfrm>
          <a:solidFill>
            <a:schemeClr val="accent1">
              <a:lumMod val="40000"/>
              <a:lumOff val="60000"/>
            </a:schemeClr>
          </a:solidFill>
          <a:ln w="38100" cmpd="sng">
            <a:solidFill>
              <a:schemeClr val="tx2"/>
            </a:solidFill>
          </a:ln>
        </p:spPr>
        <p:txBody>
          <a:bodyPr/>
          <a:lstStyle/>
          <a:p>
            <a:pPr algn="ctr"/>
            <a:r>
              <a:rPr lang="de-DE" b="1" dirty="0" err="1" smtClean="0"/>
              <a:t>Expectations</a:t>
            </a:r>
            <a:r>
              <a:rPr lang="de-DE" b="1" dirty="0" smtClean="0"/>
              <a:t> </a:t>
            </a:r>
            <a:r>
              <a:rPr lang="de-DE" b="1" dirty="0" err="1" smtClean="0"/>
              <a:t>of</a:t>
            </a:r>
            <a:r>
              <a:rPr lang="de-DE" b="1" dirty="0" smtClean="0"/>
              <a:t> </a:t>
            </a:r>
            <a:r>
              <a:rPr lang="de-DE" b="1" dirty="0" err="1" smtClean="0"/>
              <a:t>residents</a:t>
            </a:r>
            <a:r>
              <a:rPr lang="de-DE" b="1" dirty="0" smtClean="0"/>
              <a:t> ???</a:t>
            </a:r>
            <a:endParaRPr lang="de-DE" b="1" dirty="0"/>
          </a:p>
        </p:txBody>
      </p:sp>
      <p:pic>
        <p:nvPicPr>
          <p:cNvPr id="2" name="Oliver Twist SGC.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7701" y="1975999"/>
            <a:ext cx="7151900" cy="4022944"/>
          </a:xfrm>
          <a:prstGeom prst="rect">
            <a:avLst/>
          </a:prstGeom>
        </p:spPr>
      </p:pic>
      <p:pic>
        <p:nvPicPr>
          <p:cNvPr id="5" name="Bild 4" descr="Scrub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101" y="1711668"/>
            <a:ext cx="7360698" cy="4960470"/>
          </a:xfrm>
          <a:prstGeom prst="rect">
            <a:avLst/>
          </a:prstGeom>
        </p:spPr>
      </p:pic>
      <p:sp>
        <p:nvSpPr>
          <p:cNvPr id="6" name="Titel 6"/>
          <p:cNvSpPr txBox="1">
            <a:spLocks/>
          </p:cNvSpPr>
          <p:nvPr/>
        </p:nvSpPr>
        <p:spPr>
          <a:xfrm>
            <a:off x="379995" y="624560"/>
            <a:ext cx="8229600" cy="990600"/>
          </a:xfrm>
          <a:prstGeom prst="rect">
            <a:avLst/>
          </a:prstGeom>
          <a:solidFill>
            <a:schemeClr val="accent1">
              <a:lumMod val="40000"/>
              <a:lumOff val="60000"/>
            </a:schemeClr>
          </a:solidFill>
          <a:ln w="38100" cmpd="sng">
            <a:solidFill>
              <a:schemeClr val="tx2"/>
            </a:solidFill>
          </a:ln>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de-DE" b="1" dirty="0" err="1" smtClean="0"/>
              <a:t>Thank</a:t>
            </a:r>
            <a:r>
              <a:rPr lang="de-DE" b="1" dirty="0" smtClean="0"/>
              <a:t> </a:t>
            </a:r>
            <a:r>
              <a:rPr lang="de-DE" b="1" dirty="0" err="1" smtClean="0"/>
              <a:t>you</a:t>
            </a:r>
            <a:r>
              <a:rPr lang="de-DE" b="1" dirty="0" smtClean="0"/>
              <a:t> </a:t>
            </a:r>
            <a:r>
              <a:rPr lang="de-DE" b="1" dirty="0" err="1" smtClean="0"/>
              <a:t>for</a:t>
            </a:r>
            <a:r>
              <a:rPr lang="de-DE" b="1" dirty="0" smtClean="0"/>
              <a:t> </a:t>
            </a:r>
            <a:r>
              <a:rPr lang="de-DE" b="1" dirty="0" err="1" smtClean="0"/>
              <a:t>listening</a:t>
            </a:r>
            <a:r>
              <a:rPr lang="de-DE" b="1" dirty="0" smtClean="0"/>
              <a:t>!</a:t>
            </a:r>
            <a:endParaRPr lang="de-DE" b="1" dirty="0"/>
          </a:p>
        </p:txBody>
      </p:sp>
    </p:spTree>
    <p:extLst>
      <p:ext uri="{BB962C8B-B14F-4D97-AF65-F5344CB8AC3E}">
        <p14:creationId xmlns:p14="http://schemas.microsoft.com/office/powerpoint/2010/main" val="310520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bldLst>
      <p:bldP spid="7"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err="1" smtClean="0"/>
              <a:t>Defining</a:t>
            </a:r>
            <a:r>
              <a:rPr lang="de-DE" b="1" dirty="0" smtClean="0"/>
              <a:t> </a:t>
            </a:r>
            <a:r>
              <a:rPr lang="de-DE" b="1" dirty="0" err="1" smtClean="0"/>
              <a:t>Career</a:t>
            </a:r>
            <a:r>
              <a:rPr lang="de-DE" b="1" dirty="0" smtClean="0"/>
              <a:t> Development</a:t>
            </a:r>
            <a:endParaRPr lang="de-DE" b="1" dirty="0"/>
          </a:p>
        </p:txBody>
      </p:sp>
      <p:sp>
        <p:nvSpPr>
          <p:cNvPr id="3" name="Inhaltsplatzhalter 2"/>
          <p:cNvSpPr>
            <a:spLocks noGrp="1"/>
          </p:cNvSpPr>
          <p:nvPr>
            <p:ph idx="1"/>
          </p:nvPr>
        </p:nvSpPr>
        <p:spPr>
          <a:xfrm>
            <a:off x="385757" y="2481875"/>
            <a:ext cx="4214972" cy="2930445"/>
          </a:xfrm>
          <a:solidFill>
            <a:srgbClr val="C6D9F1"/>
          </a:solidFill>
          <a:ln>
            <a:solidFill>
              <a:srgbClr val="1F497D"/>
            </a:solidFill>
          </a:ln>
          <a:effectLst>
            <a:outerShdw blurRad="50800" dist="38100" dir="2700000" algn="tl" rotWithShape="0">
              <a:prstClr val="black">
                <a:alpha val="40000"/>
              </a:prstClr>
            </a:outerShdw>
          </a:effectLst>
        </p:spPr>
        <p:txBody>
          <a:bodyPr anchor="ctr"/>
          <a:lstStyle/>
          <a:p>
            <a:r>
              <a:rPr lang="en-US" dirty="0" smtClean="0"/>
              <a:t>Definition of milestones</a:t>
            </a:r>
          </a:p>
          <a:p>
            <a:pPr>
              <a:lnSpc>
                <a:spcPct val="200000"/>
              </a:lnSpc>
            </a:pPr>
            <a:r>
              <a:rPr lang="en-US" dirty="0" smtClean="0"/>
              <a:t>Definition of eligibility criteria</a:t>
            </a:r>
            <a:endParaRPr lang="en-US" dirty="0"/>
          </a:p>
          <a:p>
            <a:pPr>
              <a:lnSpc>
                <a:spcPct val="200000"/>
              </a:lnSpc>
            </a:pPr>
            <a:r>
              <a:rPr lang="en-US" dirty="0" smtClean="0"/>
              <a:t>“just a plan”, no contract</a:t>
            </a:r>
            <a:endParaRPr lang="en-US" dirty="0"/>
          </a:p>
        </p:txBody>
      </p:sp>
      <p:pic>
        <p:nvPicPr>
          <p:cNvPr id="4" name="Bild 3" descr="Pictur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406" y="2481875"/>
            <a:ext cx="3787300" cy="2930445"/>
          </a:xfrm>
          <a:prstGeom prst="rect">
            <a:avLst/>
          </a:prstGeom>
        </p:spPr>
      </p:pic>
      <p:sp>
        <p:nvSpPr>
          <p:cNvPr id="6" name="Inhaltsplatzhalter 2"/>
          <p:cNvSpPr txBox="1">
            <a:spLocks/>
          </p:cNvSpPr>
          <p:nvPr/>
        </p:nvSpPr>
        <p:spPr>
          <a:xfrm rot="21101013">
            <a:off x="458463" y="3221942"/>
            <a:ext cx="8229600" cy="1603644"/>
          </a:xfrm>
          <a:prstGeom prst="rect">
            <a:avLst/>
          </a:prstGeom>
          <a:solidFill>
            <a:schemeClr val="tx2">
              <a:lumMod val="20000"/>
              <a:lumOff val="80000"/>
            </a:schemeClr>
          </a:solidFill>
          <a:ln w="38100" cmpd="sng">
            <a:solidFill>
              <a:schemeClr val="accent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b="1" dirty="0" smtClean="0"/>
              <a:t>Increases Attractiveness of Job</a:t>
            </a:r>
          </a:p>
        </p:txBody>
      </p:sp>
    </p:spTree>
    <p:extLst>
      <p:ext uri="{BB962C8B-B14F-4D97-AF65-F5344CB8AC3E}">
        <p14:creationId xmlns:p14="http://schemas.microsoft.com/office/powerpoint/2010/main" val="2996777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6"/>
          <p:cNvSpPr>
            <a:spLocks noGrp="1"/>
          </p:cNvSpPr>
          <p:nvPr>
            <p:ph type="title"/>
          </p:nvPr>
        </p:nvSpPr>
        <p:spPr>
          <a:xfrm>
            <a:off x="379995" y="222171"/>
            <a:ext cx="8229600" cy="990600"/>
          </a:xfrm>
          <a:noFill/>
          <a:ln w="38100" cmpd="sng">
            <a:noFill/>
          </a:ln>
        </p:spPr>
        <p:txBody>
          <a:bodyPr/>
          <a:lstStyle/>
          <a:p>
            <a:pPr algn="ctr"/>
            <a:r>
              <a:rPr lang="de-DE" b="1" dirty="0" smtClean="0"/>
              <a:t>Work </a:t>
            </a:r>
            <a:r>
              <a:rPr lang="de-DE" b="1" dirty="0" err="1" smtClean="0"/>
              <a:t>Abroad</a:t>
            </a:r>
            <a:r>
              <a:rPr lang="de-DE" b="1" dirty="0" smtClean="0"/>
              <a:t>?</a:t>
            </a:r>
            <a:endParaRPr lang="de-DE" b="1" dirty="0"/>
          </a:p>
        </p:txBody>
      </p:sp>
      <p:sp>
        <p:nvSpPr>
          <p:cNvPr id="5" name="Titel 1"/>
          <p:cNvSpPr txBox="1">
            <a:spLocks/>
          </p:cNvSpPr>
          <p:nvPr/>
        </p:nvSpPr>
        <p:spPr>
          <a:xfrm>
            <a:off x="1567954" y="1427735"/>
            <a:ext cx="5992196" cy="683051"/>
          </a:xfrm>
          <a:prstGeom prst="rect">
            <a:avLst/>
          </a:prstGeom>
          <a:solidFill>
            <a:schemeClr val="accent1">
              <a:lumMod val="60000"/>
              <a:lumOff val="40000"/>
            </a:schemeClr>
          </a:solidFill>
          <a:ln>
            <a:solidFill>
              <a:schemeClr val="tx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de-DE" sz="3000" dirty="0" smtClean="0">
                <a:solidFill>
                  <a:schemeClr val="tx1"/>
                </a:solidFill>
              </a:rPr>
              <a:t>Non-</a:t>
            </a:r>
            <a:r>
              <a:rPr lang="de-DE" sz="3000" dirty="0" err="1" smtClean="0">
                <a:solidFill>
                  <a:schemeClr val="tx1"/>
                </a:solidFill>
              </a:rPr>
              <a:t>Academics</a:t>
            </a:r>
            <a:r>
              <a:rPr lang="de-DE" sz="3000" dirty="0" smtClean="0">
                <a:solidFill>
                  <a:schemeClr val="tx1"/>
                </a:solidFill>
              </a:rPr>
              <a:t> &gt; </a:t>
            </a:r>
            <a:r>
              <a:rPr lang="de-DE" sz="3000" dirty="0" err="1" smtClean="0">
                <a:solidFill>
                  <a:schemeClr val="tx1"/>
                </a:solidFill>
              </a:rPr>
              <a:t>Academics</a:t>
            </a:r>
            <a:endParaRPr lang="de-DE" sz="3000" dirty="0">
              <a:solidFill>
                <a:schemeClr val="tx1"/>
              </a:solidFill>
            </a:endParaRPr>
          </a:p>
        </p:txBody>
      </p:sp>
      <p:pic>
        <p:nvPicPr>
          <p:cNvPr id="2" name="Bild 1" descr="Travelling Do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2464948"/>
            <a:ext cx="6222222" cy="4165079"/>
          </a:xfrm>
          <a:prstGeom prst="rect">
            <a:avLst/>
          </a:prstGeom>
        </p:spPr>
      </p:pic>
    </p:spTree>
    <p:extLst>
      <p:ext uri="{BB962C8B-B14F-4D97-AF65-F5344CB8AC3E}">
        <p14:creationId xmlns:p14="http://schemas.microsoft.com/office/powerpoint/2010/main" val="3502092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Diagramm 10"/>
          <p:cNvGraphicFramePr/>
          <p:nvPr>
            <p:extLst>
              <p:ext uri="{D42A27DB-BD31-4B8C-83A1-F6EECF244321}">
                <p14:modId xmlns:p14="http://schemas.microsoft.com/office/powerpoint/2010/main" val="3644178933"/>
              </p:ext>
            </p:extLst>
          </p:nvPr>
        </p:nvGraphicFramePr>
        <p:xfrm>
          <a:off x="313746" y="1209458"/>
          <a:ext cx="8531628" cy="5342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p:cNvSpPr>
            <a:spLocks noGrp="1"/>
          </p:cNvSpPr>
          <p:nvPr>
            <p:ph type="title"/>
          </p:nvPr>
        </p:nvSpPr>
        <p:spPr>
          <a:xfrm>
            <a:off x="457200" y="218858"/>
            <a:ext cx="8229600" cy="990600"/>
          </a:xfrm>
        </p:spPr>
        <p:txBody>
          <a:bodyPr/>
          <a:lstStyle/>
          <a:p>
            <a:pPr algn="ctr"/>
            <a:r>
              <a:rPr lang="en-US" b="1" smtClean="0"/>
              <a:t>Defining Career Development</a:t>
            </a:r>
            <a:endParaRPr lang="en-US" b="1"/>
          </a:p>
        </p:txBody>
      </p:sp>
      <p:grpSp>
        <p:nvGrpSpPr>
          <p:cNvPr id="4" name="Gruppierung 3"/>
          <p:cNvGrpSpPr/>
          <p:nvPr/>
        </p:nvGrpSpPr>
        <p:grpSpPr>
          <a:xfrm>
            <a:off x="3703424" y="1209458"/>
            <a:ext cx="1737152" cy="868576"/>
            <a:chOff x="3397237" y="1222"/>
            <a:chExt cx="1737152" cy="868576"/>
          </a:xfrm>
        </p:grpSpPr>
        <p:sp>
          <p:nvSpPr>
            <p:cNvPr id="5" name="Abgerundetes Rechteck 4"/>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6"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7" name="Gruppierung 6"/>
          <p:cNvGrpSpPr/>
          <p:nvPr/>
        </p:nvGrpSpPr>
        <p:grpSpPr>
          <a:xfrm>
            <a:off x="5550576" y="2111224"/>
            <a:ext cx="1737152" cy="868576"/>
            <a:chOff x="3397237" y="1222"/>
            <a:chExt cx="1737152" cy="868576"/>
          </a:xfrm>
        </p:grpSpPr>
        <p:sp>
          <p:nvSpPr>
            <p:cNvPr id="8" name="Abgerundetes Rechteck 7"/>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10" name="Gruppierung 9"/>
          <p:cNvGrpSpPr/>
          <p:nvPr/>
        </p:nvGrpSpPr>
        <p:grpSpPr>
          <a:xfrm>
            <a:off x="6017542" y="4089974"/>
            <a:ext cx="1737152" cy="868576"/>
            <a:chOff x="3397237" y="1222"/>
            <a:chExt cx="1737152" cy="868576"/>
          </a:xfrm>
        </p:grpSpPr>
        <p:sp>
          <p:nvSpPr>
            <p:cNvPr id="12" name="Abgerundetes Rechteck 11"/>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14" name="Gruppierung 13"/>
          <p:cNvGrpSpPr/>
          <p:nvPr/>
        </p:nvGrpSpPr>
        <p:grpSpPr>
          <a:xfrm>
            <a:off x="4766800" y="5683666"/>
            <a:ext cx="1737152" cy="868576"/>
            <a:chOff x="3397237" y="1222"/>
            <a:chExt cx="1737152" cy="868576"/>
          </a:xfrm>
        </p:grpSpPr>
        <p:sp>
          <p:nvSpPr>
            <p:cNvPr id="15" name="Abgerundetes Rechteck 14"/>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17" name="Gruppierung 16"/>
          <p:cNvGrpSpPr/>
          <p:nvPr/>
        </p:nvGrpSpPr>
        <p:grpSpPr>
          <a:xfrm>
            <a:off x="2671513" y="5683666"/>
            <a:ext cx="1737152" cy="868576"/>
            <a:chOff x="3397237" y="1222"/>
            <a:chExt cx="1737152" cy="868576"/>
          </a:xfrm>
        </p:grpSpPr>
        <p:sp>
          <p:nvSpPr>
            <p:cNvPr id="18" name="Abgerundetes Rechteck 17"/>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20" name="Gruppierung 19"/>
          <p:cNvGrpSpPr/>
          <p:nvPr/>
        </p:nvGrpSpPr>
        <p:grpSpPr>
          <a:xfrm>
            <a:off x="1427609" y="4089974"/>
            <a:ext cx="1737152" cy="868576"/>
            <a:chOff x="3397237" y="1222"/>
            <a:chExt cx="1737152" cy="868576"/>
          </a:xfrm>
        </p:grpSpPr>
        <p:sp>
          <p:nvSpPr>
            <p:cNvPr id="21" name="Abgerundetes Rechteck 20"/>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23" name="Gruppierung 22"/>
          <p:cNvGrpSpPr/>
          <p:nvPr/>
        </p:nvGrpSpPr>
        <p:grpSpPr>
          <a:xfrm>
            <a:off x="1870341" y="2120434"/>
            <a:ext cx="1737152" cy="868576"/>
            <a:chOff x="3397237" y="1222"/>
            <a:chExt cx="1737152" cy="868576"/>
          </a:xfrm>
        </p:grpSpPr>
        <p:sp>
          <p:nvSpPr>
            <p:cNvPr id="24" name="Abgerundetes Rechteck 23"/>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5"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spTree>
    <p:extLst>
      <p:ext uri="{BB962C8B-B14F-4D97-AF65-F5344CB8AC3E}">
        <p14:creationId xmlns:p14="http://schemas.microsoft.com/office/powerpoint/2010/main" val="253284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 1" descr="Europe According to Swi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32" y="1103672"/>
            <a:ext cx="8609595" cy="5754328"/>
          </a:xfrm>
          <a:prstGeom prst="rect">
            <a:avLst/>
          </a:prstGeom>
          <a:solidFill>
            <a:srgbClr val="FFFFFF"/>
          </a:solidFill>
        </p:spPr>
      </p:pic>
      <p:sp>
        <p:nvSpPr>
          <p:cNvPr id="4" name="Titel 6"/>
          <p:cNvSpPr>
            <a:spLocks noGrp="1"/>
          </p:cNvSpPr>
          <p:nvPr>
            <p:ph type="title"/>
          </p:nvPr>
        </p:nvSpPr>
        <p:spPr>
          <a:xfrm>
            <a:off x="379995" y="136064"/>
            <a:ext cx="8229600" cy="990600"/>
          </a:xfrm>
          <a:noFill/>
          <a:ln w="38100" cmpd="sng">
            <a:noFill/>
          </a:ln>
        </p:spPr>
        <p:txBody>
          <a:bodyPr/>
          <a:lstStyle/>
          <a:p>
            <a:pPr algn="ctr"/>
            <a:r>
              <a:rPr lang="de-DE" b="1" dirty="0" err="1" smtClean="0"/>
              <a:t>Why</a:t>
            </a:r>
            <a:r>
              <a:rPr lang="de-DE" b="1" dirty="0" smtClean="0"/>
              <a:t> Work </a:t>
            </a:r>
            <a:r>
              <a:rPr lang="de-DE" b="1" dirty="0" err="1" smtClean="0"/>
              <a:t>Abroad</a:t>
            </a:r>
            <a:r>
              <a:rPr lang="de-DE" b="1" dirty="0" smtClean="0"/>
              <a:t>?</a:t>
            </a:r>
            <a:endParaRPr lang="de-DE" b="1" dirty="0"/>
          </a:p>
        </p:txBody>
      </p:sp>
    </p:spTree>
    <p:extLst>
      <p:ext uri="{BB962C8B-B14F-4D97-AF65-F5344CB8AC3E}">
        <p14:creationId xmlns:p14="http://schemas.microsoft.com/office/powerpoint/2010/main" val="3000142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6"/>
          <p:cNvSpPr>
            <a:spLocks noGrp="1"/>
          </p:cNvSpPr>
          <p:nvPr>
            <p:ph type="title"/>
          </p:nvPr>
        </p:nvSpPr>
        <p:spPr>
          <a:xfrm>
            <a:off x="379995" y="267525"/>
            <a:ext cx="8229600" cy="990600"/>
          </a:xfrm>
          <a:noFill/>
          <a:ln w="38100" cmpd="sng">
            <a:noFill/>
          </a:ln>
        </p:spPr>
        <p:txBody>
          <a:bodyPr/>
          <a:lstStyle/>
          <a:p>
            <a:pPr algn="ctr"/>
            <a:r>
              <a:rPr lang="de-DE" b="1" dirty="0" err="1" smtClean="0"/>
              <a:t>Subspecialties</a:t>
            </a:r>
            <a:endParaRPr lang="de-DE" b="1" dirty="0"/>
          </a:p>
        </p:txBody>
      </p:sp>
      <p:pic>
        <p:nvPicPr>
          <p:cNvPr id="2" name="Bild 1" descr="Speciali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959" y="1620962"/>
            <a:ext cx="4673016" cy="4596825"/>
          </a:xfrm>
          <a:prstGeom prst="rect">
            <a:avLst/>
          </a:prstGeom>
          <a:ln>
            <a:noFill/>
          </a:ln>
        </p:spPr>
      </p:pic>
    </p:spTree>
    <p:extLst>
      <p:ext uri="{BB962C8B-B14F-4D97-AF65-F5344CB8AC3E}">
        <p14:creationId xmlns:p14="http://schemas.microsoft.com/office/powerpoint/2010/main" val="3569093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6"/>
          <p:cNvSpPr>
            <a:spLocks noGrp="1"/>
          </p:cNvSpPr>
          <p:nvPr>
            <p:ph type="title"/>
          </p:nvPr>
        </p:nvSpPr>
        <p:spPr>
          <a:xfrm>
            <a:off x="379995" y="222171"/>
            <a:ext cx="8229600" cy="990600"/>
          </a:xfrm>
          <a:noFill/>
          <a:ln w="38100" cmpd="sng">
            <a:noFill/>
          </a:ln>
        </p:spPr>
        <p:txBody>
          <a:bodyPr/>
          <a:lstStyle/>
          <a:p>
            <a:pPr algn="ctr"/>
            <a:r>
              <a:rPr lang="en-US" b="1" smtClean="0"/>
              <a:t>Over-Specialization vs. Countries Needs</a:t>
            </a:r>
            <a:endParaRPr lang="en-US" b="1"/>
          </a:p>
        </p:txBody>
      </p:sp>
      <p:pic>
        <p:nvPicPr>
          <p:cNvPr id="2" name="Bild 1" descr="Nerd.png"/>
          <p:cNvPicPr>
            <a:picLocks noChangeAspect="1"/>
          </p:cNvPicPr>
          <p:nvPr/>
        </p:nvPicPr>
        <p:blipFill rotWithShape="1">
          <a:blip r:embed="rId2">
            <a:extLst>
              <a:ext uri="{28A0092B-C50C-407E-A947-70E740481C1C}">
                <a14:useLocalDpi xmlns:a14="http://schemas.microsoft.com/office/drawing/2010/main" val="0"/>
              </a:ext>
            </a:extLst>
          </a:blip>
          <a:srcRect l="2203" r="6392"/>
          <a:stretch/>
        </p:blipFill>
        <p:spPr>
          <a:xfrm>
            <a:off x="407627" y="1212771"/>
            <a:ext cx="4811263" cy="3555110"/>
          </a:xfrm>
          <a:prstGeom prst="rect">
            <a:avLst/>
          </a:prstGeom>
        </p:spPr>
      </p:pic>
      <p:pic>
        <p:nvPicPr>
          <p:cNvPr id="7" name="Bild 6" descr="Switzer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890" y="1796737"/>
            <a:ext cx="3925110" cy="2663136"/>
          </a:xfrm>
          <a:prstGeom prst="rect">
            <a:avLst/>
          </a:prstGeom>
        </p:spPr>
      </p:pic>
      <p:sp>
        <p:nvSpPr>
          <p:cNvPr id="8" name="Inhaltsplatzhalter 2"/>
          <p:cNvSpPr txBox="1">
            <a:spLocks/>
          </p:cNvSpPr>
          <p:nvPr/>
        </p:nvSpPr>
        <p:spPr>
          <a:xfrm>
            <a:off x="1058421" y="4883183"/>
            <a:ext cx="6849495" cy="1753853"/>
          </a:xfrm>
          <a:prstGeom prst="rect">
            <a:avLst/>
          </a:prstGeom>
          <a:solidFill>
            <a:schemeClr val="accent1">
              <a:lumMod val="40000"/>
              <a:lumOff val="60000"/>
            </a:schemeClr>
          </a:solidFill>
          <a:ln>
            <a:solidFill>
              <a:schemeClr val="tx2"/>
            </a:solidFill>
          </a:ln>
          <a:effectLst>
            <a:outerShdw blurRad="50800" dist="38100" dir="2700000" algn="tl" rotWithShape="0">
              <a:prstClr val="black">
                <a:alpha val="40000"/>
              </a:prstClr>
            </a:outerShdw>
          </a:effectLst>
        </p:spPr>
        <p:txBody>
          <a:bodyPr vert="horz" lIns="91440" tIns="45720" rIns="91440" bIns="45720" rtlCol="0" anchor="ctr">
            <a:normAutofit fontScale="85000"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endParaRPr lang="de-DE" dirty="0" smtClean="0"/>
          </a:p>
          <a:p>
            <a:pPr marL="0" indent="0" algn="ctr">
              <a:lnSpc>
                <a:spcPct val="160000"/>
              </a:lnSpc>
              <a:buNone/>
            </a:pPr>
            <a:r>
              <a:rPr lang="de-DE" sz="3100" dirty="0" smtClean="0"/>
              <a:t>XX% </a:t>
            </a:r>
            <a:r>
              <a:rPr lang="de-DE" sz="3100" dirty="0" err="1" smtClean="0"/>
              <a:t>concerned</a:t>
            </a:r>
            <a:r>
              <a:rPr lang="de-DE" sz="3100" dirty="0" smtClean="0"/>
              <a:t> </a:t>
            </a:r>
            <a:r>
              <a:rPr lang="de-DE" sz="3100" dirty="0" err="1" smtClean="0"/>
              <a:t>about</a:t>
            </a:r>
            <a:r>
              <a:rPr lang="de-DE" sz="3100" dirty="0" smtClean="0"/>
              <a:t> </a:t>
            </a:r>
            <a:r>
              <a:rPr lang="de-DE" sz="3100" dirty="0" err="1" smtClean="0"/>
              <a:t>over-specialization</a:t>
            </a:r>
            <a:endParaRPr lang="de-DE" sz="3100" dirty="0" smtClean="0"/>
          </a:p>
          <a:p>
            <a:pPr marL="0" indent="0" algn="ctr">
              <a:lnSpc>
                <a:spcPct val="160000"/>
              </a:lnSpc>
              <a:buNone/>
            </a:pPr>
            <a:r>
              <a:rPr lang="de-DE" sz="3100" dirty="0" smtClean="0"/>
              <a:t>XX% </a:t>
            </a:r>
            <a:r>
              <a:rPr lang="de-DE" sz="3100" dirty="0" err="1" smtClean="0"/>
              <a:t>see</a:t>
            </a:r>
            <a:r>
              <a:rPr lang="de-DE" sz="3100" dirty="0" smtClean="0"/>
              <a:t> </a:t>
            </a:r>
            <a:r>
              <a:rPr lang="de-DE" sz="3100" dirty="0" err="1" smtClean="0"/>
              <a:t>subspecialization</a:t>
            </a:r>
            <a:r>
              <a:rPr lang="de-DE" sz="3100" dirty="0" smtClean="0"/>
              <a:t> </a:t>
            </a:r>
            <a:r>
              <a:rPr lang="de-DE" sz="3100" dirty="0" err="1" smtClean="0"/>
              <a:t>as</a:t>
            </a:r>
            <a:r>
              <a:rPr lang="de-DE" sz="3100" dirty="0" smtClean="0"/>
              <a:t> modern </a:t>
            </a:r>
            <a:r>
              <a:rPr lang="de-DE" sz="3100" dirty="0" err="1" smtClean="0"/>
              <a:t>reality</a:t>
            </a:r>
            <a:endParaRPr lang="de-DE" sz="3100" dirty="0" smtClean="0"/>
          </a:p>
          <a:p>
            <a:pPr algn="ctr"/>
            <a:endParaRPr lang="de-DE" dirty="0"/>
          </a:p>
        </p:txBody>
      </p:sp>
    </p:spTree>
    <p:extLst>
      <p:ext uri="{BB962C8B-B14F-4D97-AF65-F5344CB8AC3E}">
        <p14:creationId xmlns:p14="http://schemas.microsoft.com/office/powerpoint/2010/main" val="291382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Bild 5" descr="blue_tall_iceberg-norm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938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 2" descr="Surgeon's Doub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520"/>
            <a:ext cx="9144000" cy="6132352"/>
          </a:xfrm>
          <a:prstGeom prst="rect">
            <a:avLst/>
          </a:prstGeom>
        </p:spPr>
      </p:pic>
      <p:sp>
        <p:nvSpPr>
          <p:cNvPr id="8" name="Ovale Legende 7"/>
          <p:cNvSpPr/>
          <p:nvPr/>
        </p:nvSpPr>
        <p:spPr>
          <a:xfrm>
            <a:off x="2041241" y="574466"/>
            <a:ext cx="3386946" cy="1254812"/>
          </a:xfrm>
          <a:prstGeom prst="wedgeEllipseCallout">
            <a:avLst>
              <a:gd name="adj1" fmla="val -25618"/>
              <a:gd name="adj2" fmla="val 8780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b="1" dirty="0" err="1" smtClean="0">
                <a:solidFill>
                  <a:schemeClr val="tx1"/>
                </a:solidFill>
              </a:rPr>
              <a:t>Six</a:t>
            </a:r>
            <a:r>
              <a:rPr lang="de-DE" b="1" dirty="0" smtClean="0">
                <a:solidFill>
                  <a:schemeClr val="tx1"/>
                </a:solidFill>
              </a:rPr>
              <a:t> </a:t>
            </a:r>
            <a:r>
              <a:rPr lang="de-DE" b="1" dirty="0" err="1" smtClean="0">
                <a:solidFill>
                  <a:schemeClr val="tx1"/>
                </a:solidFill>
              </a:rPr>
              <a:t>years</a:t>
            </a:r>
            <a:r>
              <a:rPr lang="de-DE" b="1" dirty="0" smtClean="0">
                <a:solidFill>
                  <a:schemeClr val="tx1"/>
                </a:solidFill>
              </a:rPr>
              <a:t> </a:t>
            </a:r>
            <a:r>
              <a:rPr lang="de-DE" b="1" dirty="0" err="1" smtClean="0">
                <a:solidFill>
                  <a:schemeClr val="tx1"/>
                </a:solidFill>
              </a:rPr>
              <a:t>and</a:t>
            </a:r>
            <a:r>
              <a:rPr lang="de-DE" b="1" dirty="0" smtClean="0">
                <a:solidFill>
                  <a:schemeClr val="tx1"/>
                </a:solidFill>
              </a:rPr>
              <a:t> I still </a:t>
            </a:r>
            <a:r>
              <a:rPr lang="de-DE" b="1" dirty="0" err="1" smtClean="0">
                <a:solidFill>
                  <a:schemeClr val="tx1"/>
                </a:solidFill>
              </a:rPr>
              <a:t>don‘t</a:t>
            </a:r>
            <a:r>
              <a:rPr lang="de-DE" b="1" dirty="0" smtClean="0">
                <a:solidFill>
                  <a:schemeClr val="tx1"/>
                </a:solidFill>
              </a:rPr>
              <a:t> </a:t>
            </a:r>
            <a:r>
              <a:rPr lang="de-DE" b="1" dirty="0" err="1" smtClean="0">
                <a:solidFill>
                  <a:schemeClr val="tx1"/>
                </a:solidFill>
              </a:rPr>
              <a:t>know</a:t>
            </a:r>
            <a:r>
              <a:rPr lang="de-DE" b="1" dirty="0" smtClean="0">
                <a:solidFill>
                  <a:schemeClr val="tx1"/>
                </a:solidFill>
              </a:rPr>
              <a:t> </a:t>
            </a:r>
            <a:r>
              <a:rPr lang="de-DE" b="1" dirty="0" err="1" smtClean="0">
                <a:solidFill>
                  <a:schemeClr val="tx1"/>
                </a:solidFill>
              </a:rPr>
              <a:t>what</a:t>
            </a:r>
            <a:r>
              <a:rPr lang="de-DE" b="1" dirty="0" smtClean="0">
                <a:solidFill>
                  <a:schemeClr val="tx1"/>
                </a:solidFill>
              </a:rPr>
              <a:t> </a:t>
            </a:r>
            <a:r>
              <a:rPr lang="de-DE" b="1" dirty="0" err="1" smtClean="0">
                <a:solidFill>
                  <a:schemeClr val="tx1"/>
                </a:solidFill>
              </a:rPr>
              <a:t>I‘m</a:t>
            </a:r>
            <a:r>
              <a:rPr lang="de-DE" b="1" dirty="0" smtClean="0">
                <a:solidFill>
                  <a:schemeClr val="tx1"/>
                </a:solidFill>
              </a:rPr>
              <a:t> </a:t>
            </a:r>
            <a:r>
              <a:rPr lang="de-DE" b="1" dirty="0" err="1" smtClean="0">
                <a:solidFill>
                  <a:schemeClr val="tx1"/>
                </a:solidFill>
              </a:rPr>
              <a:t>doing</a:t>
            </a:r>
            <a:r>
              <a:rPr lang="de-DE" b="1" dirty="0" smtClean="0">
                <a:solidFill>
                  <a:schemeClr val="tx1"/>
                </a:solidFill>
              </a:rPr>
              <a:t>...</a:t>
            </a:r>
            <a:endParaRPr lang="de-DE" b="1" dirty="0">
              <a:solidFill>
                <a:schemeClr val="tx1"/>
              </a:solidFill>
            </a:endParaRPr>
          </a:p>
        </p:txBody>
      </p:sp>
    </p:spTree>
    <p:extLst>
      <p:ext uri="{BB962C8B-B14F-4D97-AF65-F5344CB8AC3E}">
        <p14:creationId xmlns:p14="http://schemas.microsoft.com/office/powerpoint/2010/main" val="231767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Bild 6" descr="Change 2.png"/>
          <p:cNvPicPr>
            <a:picLocks noChangeAspect="1"/>
          </p:cNvPicPr>
          <p:nvPr/>
        </p:nvPicPr>
        <p:blipFill rotWithShape="1">
          <a:blip r:embed="rId2">
            <a:extLst>
              <a:ext uri="{28A0092B-C50C-407E-A947-70E740481C1C}">
                <a14:useLocalDpi xmlns:a14="http://schemas.microsoft.com/office/drawing/2010/main" val="0"/>
              </a:ext>
            </a:extLst>
          </a:blip>
          <a:srcRect l="1328" t="2363" r="2102" b="6453"/>
          <a:stretch/>
        </p:blipFill>
        <p:spPr>
          <a:xfrm>
            <a:off x="-1" y="0"/>
            <a:ext cx="9144000" cy="5251854"/>
          </a:xfrm>
          <a:prstGeom prst="rect">
            <a:avLst/>
          </a:prstGeom>
        </p:spPr>
      </p:pic>
      <p:sp>
        <p:nvSpPr>
          <p:cNvPr id="3" name="Titel 1"/>
          <p:cNvSpPr>
            <a:spLocks noGrp="1"/>
          </p:cNvSpPr>
          <p:nvPr>
            <p:ph type="title"/>
          </p:nvPr>
        </p:nvSpPr>
        <p:spPr>
          <a:xfrm>
            <a:off x="457200" y="5509539"/>
            <a:ext cx="8229600" cy="990600"/>
          </a:xfrm>
        </p:spPr>
        <p:txBody>
          <a:bodyPr/>
          <a:lstStyle/>
          <a:p>
            <a:pPr algn="ctr"/>
            <a:r>
              <a:rPr lang="de-DE" b="1" dirty="0" err="1" smtClean="0"/>
              <a:t>How</a:t>
            </a:r>
            <a:r>
              <a:rPr lang="de-DE" b="1" dirty="0"/>
              <a:t>?</a:t>
            </a:r>
          </a:p>
        </p:txBody>
      </p:sp>
    </p:spTree>
    <p:extLst>
      <p:ext uri="{BB962C8B-B14F-4D97-AF65-F5344CB8AC3E}">
        <p14:creationId xmlns:p14="http://schemas.microsoft.com/office/powerpoint/2010/main" val="62749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1933919635"/>
              </p:ext>
            </p:extLst>
          </p:nvPr>
        </p:nvGraphicFramePr>
        <p:xfrm>
          <a:off x="457200" y="1600200"/>
          <a:ext cx="82296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1"/>
          <p:cNvSpPr>
            <a:spLocks noGrp="1"/>
          </p:cNvSpPr>
          <p:nvPr>
            <p:ph type="title"/>
          </p:nvPr>
        </p:nvSpPr>
        <p:spPr>
          <a:xfrm>
            <a:off x="457200" y="370115"/>
            <a:ext cx="8229600" cy="990600"/>
          </a:xfrm>
        </p:spPr>
        <p:txBody>
          <a:bodyPr>
            <a:normAutofit/>
          </a:bodyPr>
          <a:lstStyle/>
          <a:p>
            <a:pPr algn="ctr"/>
            <a:r>
              <a:rPr lang="de-DE" b="1" dirty="0" smtClean="0"/>
              <a:t>Job </a:t>
            </a:r>
            <a:r>
              <a:rPr lang="de-DE" b="1" dirty="0" err="1" smtClean="0"/>
              <a:t>Opportunities</a:t>
            </a:r>
            <a:r>
              <a:rPr lang="de-DE" b="1" dirty="0" smtClean="0"/>
              <a:t> </a:t>
            </a:r>
            <a:r>
              <a:rPr lang="de-DE" b="1" dirty="0" err="1" smtClean="0"/>
              <a:t>Switzerland</a:t>
            </a:r>
            <a:r>
              <a:rPr lang="de-DE" b="1" dirty="0" smtClean="0"/>
              <a:t> 2011</a:t>
            </a:r>
            <a:endParaRPr lang="de-DE" b="1" dirty="0"/>
          </a:p>
        </p:txBody>
      </p:sp>
      <p:sp>
        <p:nvSpPr>
          <p:cNvPr id="6" name="Textfeld 5"/>
          <p:cNvSpPr txBox="1"/>
          <p:nvPr/>
        </p:nvSpPr>
        <p:spPr>
          <a:xfrm>
            <a:off x="4717142" y="6317120"/>
            <a:ext cx="4296229" cy="461665"/>
          </a:xfrm>
          <a:prstGeom prst="rect">
            <a:avLst/>
          </a:prstGeom>
          <a:noFill/>
        </p:spPr>
        <p:txBody>
          <a:bodyPr wrap="square" rtlCol="0">
            <a:spAutoFit/>
          </a:bodyPr>
          <a:lstStyle/>
          <a:p>
            <a:r>
              <a:rPr lang="de-DE" sz="1200" dirty="0"/>
              <a:t>http://</a:t>
            </a:r>
            <a:r>
              <a:rPr lang="de-DE" sz="1200" dirty="0" err="1"/>
              <a:t>www.fmh.ch</a:t>
            </a:r>
            <a:r>
              <a:rPr lang="de-DE" sz="1200" dirty="0"/>
              <a:t>/</a:t>
            </a:r>
            <a:r>
              <a:rPr lang="de-DE" sz="1200" dirty="0" err="1"/>
              <a:t>bildung-siwf</a:t>
            </a:r>
            <a:r>
              <a:rPr lang="de-DE" sz="1200" dirty="0"/>
              <a:t>/</a:t>
            </a:r>
            <a:r>
              <a:rPr lang="de-DE" sz="1200" dirty="0" err="1"/>
              <a:t>weiterbildung_allgemein</a:t>
            </a:r>
            <a:r>
              <a:rPr lang="de-DE" sz="1200" dirty="0"/>
              <a:t>/</a:t>
            </a:r>
            <a:r>
              <a:rPr lang="de-DE" sz="1200" dirty="0" err="1"/>
              <a:t>aerztedemographie.html</a:t>
            </a:r>
            <a:endParaRPr lang="de-DE" sz="1200" dirty="0"/>
          </a:p>
        </p:txBody>
      </p:sp>
    </p:spTree>
    <p:extLst>
      <p:ext uri="{BB962C8B-B14F-4D97-AF65-F5344CB8AC3E}">
        <p14:creationId xmlns:p14="http://schemas.microsoft.com/office/powerpoint/2010/main" val="113379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2864202111"/>
              </p:ext>
            </p:extLst>
          </p:nvPr>
        </p:nvGraphicFramePr>
        <p:xfrm>
          <a:off x="457200" y="1600200"/>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el 1"/>
          <p:cNvSpPr>
            <a:spLocks noGrp="1"/>
          </p:cNvSpPr>
          <p:nvPr>
            <p:ph type="title"/>
          </p:nvPr>
        </p:nvSpPr>
        <p:spPr>
          <a:xfrm>
            <a:off x="457200" y="370115"/>
            <a:ext cx="8229600" cy="990600"/>
          </a:xfrm>
        </p:spPr>
        <p:txBody>
          <a:bodyPr>
            <a:normAutofit/>
          </a:bodyPr>
          <a:lstStyle/>
          <a:p>
            <a:pPr algn="ctr"/>
            <a:r>
              <a:rPr lang="de-DE" b="1" dirty="0" smtClean="0"/>
              <a:t>Job </a:t>
            </a:r>
            <a:r>
              <a:rPr lang="de-DE" b="1" dirty="0" err="1" smtClean="0"/>
              <a:t>Opportunites</a:t>
            </a:r>
            <a:r>
              <a:rPr lang="de-DE" b="1" dirty="0" smtClean="0"/>
              <a:t> </a:t>
            </a:r>
            <a:r>
              <a:rPr lang="de-DE" b="1" dirty="0" err="1" smtClean="0"/>
              <a:t>Switzerland</a:t>
            </a:r>
            <a:r>
              <a:rPr lang="de-DE" b="1" dirty="0" smtClean="0"/>
              <a:t> 2011</a:t>
            </a:r>
            <a:endParaRPr lang="de-DE" b="1" dirty="0"/>
          </a:p>
        </p:txBody>
      </p:sp>
      <p:sp>
        <p:nvSpPr>
          <p:cNvPr id="6" name="Textfeld 5"/>
          <p:cNvSpPr txBox="1"/>
          <p:nvPr/>
        </p:nvSpPr>
        <p:spPr>
          <a:xfrm>
            <a:off x="4717142" y="6317120"/>
            <a:ext cx="4296229" cy="461665"/>
          </a:xfrm>
          <a:prstGeom prst="rect">
            <a:avLst/>
          </a:prstGeom>
          <a:noFill/>
        </p:spPr>
        <p:txBody>
          <a:bodyPr wrap="square" rtlCol="0">
            <a:spAutoFit/>
          </a:bodyPr>
          <a:lstStyle/>
          <a:p>
            <a:r>
              <a:rPr lang="de-DE" sz="1200" dirty="0"/>
              <a:t>http://</a:t>
            </a:r>
            <a:r>
              <a:rPr lang="de-DE" sz="1200" dirty="0" err="1"/>
              <a:t>www.fmh.ch</a:t>
            </a:r>
            <a:r>
              <a:rPr lang="de-DE" sz="1200" dirty="0"/>
              <a:t>/</a:t>
            </a:r>
            <a:r>
              <a:rPr lang="de-DE" sz="1200" dirty="0" err="1"/>
              <a:t>bildung-siwf</a:t>
            </a:r>
            <a:r>
              <a:rPr lang="de-DE" sz="1200" dirty="0"/>
              <a:t>/</a:t>
            </a:r>
            <a:r>
              <a:rPr lang="de-DE" sz="1200" dirty="0" err="1"/>
              <a:t>weiterbildung_allgemein</a:t>
            </a:r>
            <a:r>
              <a:rPr lang="de-DE" sz="1200" dirty="0"/>
              <a:t>/</a:t>
            </a:r>
            <a:r>
              <a:rPr lang="de-DE" sz="1200" dirty="0" err="1"/>
              <a:t>aerztedemographie.html</a:t>
            </a:r>
            <a:endParaRPr lang="de-DE" sz="1200" dirty="0"/>
          </a:p>
        </p:txBody>
      </p:sp>
    </p:spTree>
    <p:extLst>
      <p:ext uri="{BB962C8B-B14F-4D97-AF65-F5344CB8AC3E}">
        <p14:creationId xmlns:p14="http://schemas.microsoft.com/office/powerpoint/2010/main" val="1395557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1"/>
            <p:extLst>
              <p:ext uri="{D42A27DB-BD31-4B8C-83A1-F6EECF244321}">
                <p14:modId xmlns:p14="http://schemas.microsoft.com/office/powerpoint/2010/main" val="3285119762"/>
              </p:ext>
            </p:extLst>
          </p:nvPr>
        </p:nvGraphicFramePr>
        <p:xfrm>
          <a:off x="457200" y="1600200"/>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el 1"/>
          <p:cNvSpPr>
            <a:spLocks noGrp="1"/>
          </p:cNvSpPr>
          <p:nvPr>
            <p:ph type="title"/>
          </p:nvPr>
        </p:nvSpPr>
        <p:spPr>
          <a:xfrm>
            <a:off x="457200" y="370115"/>
            <a:ext cx="8229600" cy="990600"/>
          </a:xfrm>
        </p:spPr>
        <p:txBody>
          <a:bodyPr>
            <a:normAutofit/>
          </a:bodyPr>
          <a:lstStyle/>
          <a:p>
            <a:pPr algn="ctr"/>
            <a:r>
              <a:rPr lang="de-DE" b="1" dirty="0" smtClean="0"/>
              <a:t>Job </a:t>
            </a:r>
            <a:r>
              <a:rPr lang="de-DE" b="1" dirty="0" err="1" smtClean="0"/>
              <a:t>Opportunites</a:t>
            </a:r>
            <a:r>
              <a:rPr lang="de-DE" b="1" dirty="0" smtClean="0"/>
              <a:t> </a:t>
            </a:r>
            <a:r>
              <a:rPr lang="de-DE" b="1" dirty="0" err="1" smtClean="0"/>
              <a:t>Switzerland</a:t>
            </a:r>
            <a:r>
              <a:rPr lang="de-DE" b="1" dirty="0" smtClean="0"/>
              <a:t> 2011</a:t>
            </a:r>
            <a:endParaRPr lang="de-DE" b="1" dirty="0"/>
          </a:p>
        </p:txBody>
      </p:sp>
      <p:sp>
        <p:nvSpPr>
          <p:cNvPr id="6" name="Textfeld 5"/>
          <p:cNvSpPr txBox="1"/>
          <p:nvPr/>
        </p:nvSpPr>
        <p:spPr>
          <a:xfrm>
            <a:off x="4717142" y="6317120"/>
            <a:ext cx="4296229" cy="461665"/>
          </a:xfrm>
          <a:prstGeom prst="rect">
            <a:avLst/>
          </a:prstGeom>
          <a:noFill/>
        </p:spPr>
        <p:txBody>
          <a:bodyPr wrap="square" rtlCol="0">
            <a:spAutoFit/>
          </a:bodyPr>
          <a:lstStyle/>
          <a:p>
            <a:r>
              <a:rPr lang="de-DE" sz="1200" dirty="0"/>
              <a:t>http://</a:t>
            </a:r>
            <a:r>
              <a:rPr lang="de-DE" sz="1200" dirty="0" err="1"/>
              <a:t>www.fmh.ch</a:t>
            </a:r>
            <a:r>
              <a:rPr lang="de-DE" sz="1200" dirty="0"/>
              <a:t>/</a:t>
            </a:r>
            <a:r>
              <a:rPr lang="de-DE" sz="1200" dirty="0" err="1"/>
              <a:t>bildung-siwf</a:t>
            </a:r>
            <a:r>
              <a:rPr lang="de-DE" sz="1200" dirty="0"/>
              <a:t>/</a:t>
            </a:r>
            <a:r>
              <a:rPr lang="de-DE" sz="1200" dirty="0" err="1"/>
              <a:t>weiterbildung_allgemein</a:t>
            </a:r>
            <a:r>
              <a:rPr lang="de-DE" sz="1200" dirty="0"/>
              <a:t>/</a:t>
            </a:r>
            <a:r>
              <a:rPr lang="de-DE" sz="1200" dirty="0" err="1"/>
              <a:t>aerztedemographie.html</a:t>
            </a:r>
            <a:endParaRPr lang="de-DE" sz="1200" dirty="0"/>
          </a:p>
        </p:txBody>
      </p:sp>
    </p:spTree>
    <p:extLst>
      <p:ext uri="{BB962C8B-B14F-4D97-AF65-F5344CB8AC3E}">
        <p14:creationId xmlns:p14="http://schemas.microsoft.com/office/powerpoint/2010/main" val="221788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Women In </a:t>
            </a:r>
            <a:r>
              <a:rPr lang="de-DE" dirty="0" err="1" smtClean="0"/>
              <a:t>Surgery</a:t>
            </a:r>
            <a:endParaRPr lang="de-DE" dirty="0"/>
          </a:p>
        </p:txBody>
      </p:sp>
      <p:pic>
        <p:nvPicPr>
          <p:cNvPr id="4" name="Grey's Anatomy Intr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52457" y="1600200"/>
            <a:ext cx="2634343" cy="1975757"/>
          </a:xfrm>
        </p:spPr>
      </p:pic>
    </p:spTree>
    <p:extLst>
      <p:ext uri="{BB962C8B-B14F-4D97-AF65-F5344CB8AC3E}">
        <p14:creationId xmlns:p14="http://schemas.microsoft.com/office/powerpoint/2010/main" val="425123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 7" descr="Picture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326" y="2481875"/>
            <a:ext cx="3787300" cy="2930445"/>
          </a:xfrm>
          <a:prstGeom prst="rect">
            <a:avLst/>
          </a:prstGeom>
        </p:spPr>
      </p:pic>
      <p:sp>
        <p:nvSpPr>
          <p:cNvPr id="2" name="Titel 1"/>
          <p:cNvSpPr>
            <a:spLocks noGrp="1"/>
          </p:cNvSpPr>
          <p:nvPr>
            <p:ph type="title"/>
          </p:nvPr>
        </p:nvSpPr>
        <p:spPr>
          <a:xfrm>
            <a:off x="457200" y="427572"/>
            <a:ext cx="8229600" cy="990600"/>
          </a:xfrm>
        </p:spPr>
        <p:txBody>
          <a:bodyPr/>
          <a:lstStyle/>
          <a:p>
            <a:pPr algn="ctr"/>
            <a:r>
              <a:rPr lang="de-DE" b="1" dirty="0" err="1" smtClean="0"/>
              <a:t>Defining</a:t>
            </a:r>
            <a:r>
              <a:rPr lang="de-DE" b="1" dirty="0" smtClean="0"/>
              <a:t> </a:t>
            </a:r>
            <a:r>
              <a:rPr lang="de-DE" b="1" dirty="0" err="1" smtClean="0"/>
              <a:t>Career</a:t>
            </a:r>
            <a:r>
              <a:rPr lang="de-DE" b="1" dirty="0" smtClean="0"/>
              <a:t> Development</a:t>
            </a:r>
            <a:endParaRPr lang="de-DE" b="1" dirty="0"/>
          </a:p>
        </p:txBody>
      </p:sp>
      <p:sp>
        <p:nvSpPr>
          <p:cNvPr id="3" name="Inhaltsplatzhalter 2"/>
          <p:cNvSpPr>
            <a:spLocks noGrp="1"/>
          </p:cNvSpPr>
          <p:nvPr>
            <p:ph idx="1"/>
          </p:nvPr>
        </p:nvSpPr>
        <p:spPr>
          <a:xfrm>
            <a:off x="457200" y="1600200"/>
            <a:ext cx="4290573" cy="4876800"/>
          </a:xfrm>
          <a:solidFill>
            <a:schemeClr val="tx2">
              <a:lumMod val="20000"/>
              <a:lumOff val="80000"/>
            </a:schemeClr>
          </a:solidFill>
          <a:ln>
            <a:solidFill>
              <a:schemeClr val="tx2"/>
            </a:solidFill>
          </a:ln>
          <a:effectLst>
            <a:outerShdw blurRad="50800" dist="38100" algn="l" rotWithShape="0">
              <a:prstClr val="black">
                <a:alpha val="40000"/>
              </a:prstClr>
            </a:outerShdw>
          </a:effectLst>
        </p:spPr>
        <p:txBody>
          <a:bodyPr anchor="ctr">
            <a:normAutofit/>
          </a:bodyPr>
          <a:lstStyle/>
          <a:p>
            <a:r>
              <a:rPr lang="en-US" dirty="0" smtClean="0"/>
              <a:t>Written list of milestones</a:t>
            </a:r>
          </a:p>
          <a:p>
            <a:pPr>
              <a:lnSpc>
                <a:spcPct val="200000"/>
              </a:lnSpc>
            </a:pPr>
            <a:r>
              <a:rPr lang="en-US" dirty="0" smtClean="0"/>
              <a:t>Planned sequence of steps</a:t>
            </a:r>
          </a:p>
          <a:p>
            <a:pPr>
              <a:lnSpc>
                <a:spcPct val="200000"/>
              </a:lnSpc>
            </a:pPr>
            <a:r>
              <a:rPr lang="en-US" dirty="0" smtClean="0"/>
              <a:t>Eligibility criteria</a:t>
            </a:r>
          </a:p>
          <a:p>
            <a:pPr>
              <a:lnSpc>
                <a:spcPct val="200000"/>
              </a:lnSpc>
            </a:pPr>
            <a:r>
              <a:rPr lang="en-US" dirty="0" smtClean="0"/>
              <a:t>Personal strengths &amp; potential</a:t>
            </a:r>
          </a:p>
          <a:p>
            <a:pPr>
              <a:lnSpc>
                <a:spcPct val="200000"/>
              </a:lnSpc>
            </a:pPr>
            <a:r>
              <a:rPr lang="en-US" dirty="0"/>
              <a:t>Assisting employees </a:t>
            </a:r>
          </a:p>
        </p:txBody>
      </p:sp>
      <p:sp>
        <p:nvSpPr>
          <p:cNvPr id="5" name="Inhaltsplatzhalter 2"/>
          <p:cNvSpPr txBox="1">
            <a:spLocks/>
          </p:cNvSpPr>
          <p:nvPr/>
        </p:nvSpPr>
        <p:spPr>
          <a:xfrm>
            <a:off x="457200" y="1514484"/>
            <a:ext cx="8229600" cy="1603644"/>
          </a:xfrm>
          <a:prstGeom prst="rect">
            <a:avLst/>
          </a:prstGeom>
          <a:solidFill>
            <a:schemeClr val="tx2">
              <a:lumMod val="20000"/>
              <a:lumOff val="80000"/>
            </a:schemeClr>
          </a:solidFill>
          <a:ln w="38100" cmpd="sng">
            <a:solidFill>
              <a:schemeClr val="accent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b="1" dirty="0" smtClean="0"/>
              <a:t>Retaining Employees</a:t>
            </a:r>
          </a:p>
        </p:txBody>
      </p:sp>
      <p:sp>
        <p:nvSpPr>
          <p:cNvPr id="9" name="Inhaltsplatzhalter 2"/>
          <p:cNvSpPr txBox="1">
            <a:spLocks/>
          </p:cNvSpPr>
          <p:nvPr/>
        </p:nvSpPr>
        <p:spPr>
          <a:xfrm>
            <a:off x="457200" y="3309946"/>
            <a:ext cx="8229600" cy="1603644"/>
          </a:xfrm>
          <a:prstGeom prst="rect">
            <a:avLst/>
          </a:prstGeom>
          <a:solidFill>
            <a:schemeClr val="tx2">
              <a:lumMod val="20000"/>
              <a:lumOff val="80000"/>
            </a:schemeClr>
          </a:solidFill>
          <a:ln w="38100" cmpd="sng">
            <a:solidFill>
              <a:schemeClr val="accent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b="1" dirty="0" smtClean="0"/>
              <a:t>Increases Attractiveness of Job</a:t>
            </a:r>
          </a:p>
        </p:txBody>
      </p:sp>
      <p:sp>
        <p:nvSpPr>
          <p:cNvPr id="10" name="Inhaltsplatzhalter 2"/>
          <p:cNvSpPr txBox="1">
            <a:spLocks/>
          </p:cNvSpPr>
          <p:nvPr/>
        </p:nvSpPr>
        <p:spPr>
          <a:xfrm>
            <a:off x="457200" y="5066265"/>
            <a:ext cx="8229600" cy="1603644"/>
          </a:xfrm>
          <a:prstGeom prst="rect">
            <a:avLst/>
          </a:prstGeom>
          <a:solidFill>
            <a:schemeClr val="tx2">
              <a:lumMod val="20000"/>
              <a:lumOff val="80000"/>
            </a:schemeClr>
          </a:solidFill>
          <a:ln w="38100" cmpd="sng">
            <a:solidFill>
              <a:schemeClr val="accent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b="1" dirty="0" smtClean="0"/>
              <a:t>Just a plan, no contract!</a:t>
            </a:r>
          </a:p>
        </p:txBody>
      </p:sp>
    </p:spTree>
    <p:extLst>
      <p:ext uri="{BB962C8B-B14F-4D97-AF65-F5344CB8AC3E}">
        <p14:creationId xmlns:p14="http://schemas.microsoft.com/office/powerpoint/2010/main" val="3102965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1981"/>
            <a:ext cx="8229600" cy="990600"/>
          </a:xfrm>
        </p:spPr>
        <p:txBody>
          <a:bodyPr/>
          <a:lstStyle/>
          <a:p>
            <a:pPr algn="ctr"/>
            <a:r>
              <a:rPr lang="de-DE" b="1" dirty="0" err="1" smtClean="0"/>
              <a:t>Career</a:t>
            </a:r>
            <a:r>
              <a:rPr lang="de-DE" b="1" dirty="0" smtClean="0"/>
              <a:t> Development Plan</a:t>
            </a:r>
            <a:endParaRPr lang="de-DE" b="1" dirty="0"/>
          </a:p>
        </p:txBody>
      </p:sp>
      <p:sp>
        <p:nvSpPr>
          <p:cNvPr id="5" name="Inhaltsplatzhalter 2"/>
          <p:cNvSpPr>
            <a:spLocks noGrp="1"/>
          </p:cNvSpPr>
          <p:nvPr>
            <p:ph idx="1"/>
          </p:nvPr>
        </p:nvSpPr>
        <p:spPr>
          <a:xfrm>
            <a:off x="222470" y="1405542"/>
            <a:ext cx="4679544" cy="4944108"/>
          </a:xfrm>
          <a:solidFill>
            <a:srgbClr val="C6D9F1"/>
          </a:solidFill>
          <a:ln>
            <a:solidFill>
              <a:srgbClr val="1F497D"/>
            </a:solidFill>
          </a:ln>
          <a:effectLst>
            <a:outerShdw blurRad="50800" dist="38100" dir="2700000" algn="tl" rotWithShape="0">
              <a:prstClr val="black">
                <a:alpha val="40000"/>
              </a:prstClr>
            </a:outerShdw>
          </a:effectLst>
        </p:spPr>
        <p:txBody>
          <a:bodyPr anchor="ctr">
            <a:normAutofit lnSpcReduction="10000"/>
          </a:bodyPr>
          <a:lstStyle/>
          <a:p>
            <a:pPr>
              <a:lnSpc>
                <a:spcPct val="150000"/>
              </a:lnSpc>
            </a:pPr>
            <a:r>
              <a:rPr lang="en-US" dirty="0" smtClean="0"/>
              <a:t>Individual meeting with employee</a:t>
            </a:r>
          </a:p>
          <a:p>
            <a:pPr lvl="1">
              <a:lnSpc>
                <a:spcPct val="150000"/>
              </a:lnSpc>
            </a:pPr>
            <a:r>
              <a:rPr lang="en-US" dirty="0" smtClean="0"/>
              <a:t>Identify short/long-term goals</a:t>
            </a:r>
          </a:p>
          <a:p>
            <a:pPr lvl="1">
              <a:lnSpc>
                <a:spcPct val="150000"/>
              </a:lnSpc>
            </a:pPr>
            <a:r>
              <a:rPr lang="en-US" dirty="0" smtClean="0"/>
              <a:t>Establish interests</a:t>
            </a:r>
          </a:p>
          <a:p>
            <a:pPr>
              <a:lnSpc>
                <a:spcPct val="150000"/>
              </a:lnSpc>
            </a:pPr>
            <a:r>
              <a:rPr lang="en-US" dirty="0" smtClean="0"/>
              <a:t>Identify resources</a:t>
            </a:r>
          </a:p>
          <a:p>
            <a:pPr>
              <a:lnSpc>
                <a:spcPct val="150000"/>
              </a:lnSpc>
            </a:pPr>
            <a:r>
              <a:rPr lang="en-US" dirty="0" smtClean="0"/>
              <a:t>Prepare the plan, revise and adjust it with your employee</a:t>
            </a:r>
          </a:p>
          <a:p>
            <a:pPr>
              <a:lnSpc>
                <a:spcPct val="150000"/>
              </a:lnSpc>
            </a:pPr>
            <a:r>
              <a:rPr lang="en-US" dirty="0" smtClean="0"/>
              <a:t>Confirm alignment via signature</a:t>
            </a:r>
          </a:p>
          <a:p>
            <a:pPr>
              <a:lnSpc>
                <a:spcPct val="150000"/>
              </a:lnSpc>
            </a:pPr>
            <a:r>
              <a:rPr lang="en-US" dirty="0" smtClean="0"/>
              <a:t>Assess progress against the plan at mid-year and year-end review</a:t>
            </a:r>
          </a:p>
        </p:txBody>
      </p:sp>
      <p:pic>
        <p:nvPicPr>
          <p:cNvPr id="3" name="Bild 2" descr="Career Development Pl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857" y="2271485"/>
            <a:ext cx="4082143" cy="3127612"/>
          </a:xfrm>
          <a:prstGeom prst="rect">
            <a:avLst/>
          </a:prstGeom>
        </p:spPr>
      </p:pic>
      <p:sp>
        <p:nvSpPr>
          <p:cNvPr id="6" name="Textfeld 5"/>
          <p:cNvSpPr txBox="1"/>
          <p:nvPr/>
        </p:nvSpPr>
        <p:spPr>
          <a:xfrm>
            <a:off x="6059713" y="6488149"/>
            <a:ext cx="2939143" cy="276999"/>
          </a:xfrm>
          <a:prstGeom prst="rect">
            <a:avLst/>
          </a:prstGeom>
          <a:noFill/>
        </p:spPr>
        <p:txBody>
          <a:bodyPr wrap="square" rtlCol="0">
            <a:spAutoFit/>
          </a:bodyPr>
          <a:lstStyle/>
          <a:p>
            <a:r>
              <a:rPr lang="de-DE" sz="1200" dirty="0" err="1" smtClean="0"/>
              <a:t>Trueba</a:t>
            </a:r>
            <a:r>
              <a:rPr lang="de-DE" sz="1200" dirty="0" smtClean="0"/>
              <a:t> J, The </a:t>
            </a:r>
            <a:r>
              <a:rPr lang="de-DE" sz="1200" dirty="0" err="1" smtClean="0"/>
              <a:t>Career</a:t>
            </a:r>
            <a:r>
              <a:rPr lang="de-DE" sz="1200" dirty="0" smtClean="0"/>
              <a:t> Development Plan</a:t>
            </a:r>
            <a:endParaRPr lang="de-DE" sz="1200" dirty="0"/>
          </a:p>
        </p:txBody>
      </p:sp>
    </p:spTree>
    <p:extLst>
      <p:ext uri="{BB962C8B-B14F-4D97-AF65-F5344CB8AC3E}">
        <p14:creationId xmlns:p14="http://schemas.microsoft.com/office/powerpoint/2010/main" val="2652566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linds(horizontal)">
                                      <p:cBhvr>
                                        <p:cTn id="7" dur="500"/>
                                        <p:tgtEl>
                                          <p:spTgt spid="5">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linds(horizontal)">
                                      <p:cBhvr>
                                        <p:cTn id="10" dur="500"/>
                                        <p:tgtEl>
                                          <p:spTgt spid="5">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linds(horizontal)">
                                      <p:cBhvr>
                                        <p:cTn id="13" dur="500"/>
                                        <p:tgtEl>
                                          <p:spTgt spid="5">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linds(horizont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linds(horizontal)">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linds(horizont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blinds(horizontal)">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blinds(horizontal)">
                                      <p:cBhvr>
                                        <p:cTn id="3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8858"/>
            <a:ext cx="8229600" cy="990600"/>
          </a:xfrm>
        </p:spPr>
        <p:txBody>
          <a:bodyPr/>
          <a:lstStyle/>
          <a:p>
            <a:pPr algn="ctr"/>
            <a:r>
              <a:rPr lang="de-DE" b="1" dirty="0" err="1" smtClean="0"/>
              <a:t>Career</a:t>
            </a:r>
            <a:r>
              <a:rPr lang="de-DE" b="1" dirty="0" smtClean="0"/>
              <a:t> Development in </a:t>
            </a:r>
            <a:r>
              <a:rPr lang="de-DE" b="1" dirty="0" err="1" smtClean="0"/>
              <a:t>Surgery</a:t>
            </a:r>
            <a:r>
              <a:rPr lang="de-DE" b="1" dirty="0" smtClean="0"/>
              <a:t>?</a:t>
            </a:r>
            <a:endParaRPr lang="de-DE" b="1" dirty="0"/>
          </a:p>
        </p:txBody>
      </p:sp>
      <p:graphicFrame>
        <p:nvGraphicFramePr>
          <p:cNvPr id="4" name="Diagramm 3"/>
          <p:cNvGraphicFramePr/>
          <p:nvPr>
            <p:extLst>
              <p:ext uri="{D42A27DB-BD31-4B8C-83A1-F6EECF244321}">
                <p14:modId xmlns:p14="http://schemas.microsoft.com/office/powerpoint/2010/main" val="923642229"/>
              </p:ext>
            </p:extLst>
          </p:nvPr>
        </p:nvGraphicFramePr>
        <p:xfrm>
          <a:off x="313746" y="1209458"/>
          <a:ext cx="8531628" cy="5342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pierung 4"/>
          <p:cNvGrpSpPr/>
          <p:nvPr/>
        </p:nvGrpSpPr>
        <p:grpSpPr>
          <a:xfrm>
            <a:off x="3703424" y="3429000"/>
            <a:ext cx="1737152" cy="868576"/>
            <a:chOff x="1558088" y="886909"/>
            <a:chExt cx="1737152" cy="868576"/>
          </a:xfrm>
        </p:grpSpPr>
        <p:sp>
          <p:nvSpPr>
            <p:cNvPr id="6" name="Abgerundetes Rechteck 5"/>
            <p:cNvSpPr/>
            <p:nvPr/>
          </p:nvSpPr>
          <p:spPr>
            <a:xfrm>
              <a:off x="1558088" y="886909"/>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Abgerundetes Rechteck 4"/>
            <p:cNvSpPr/>
            <p:nvPr/>
          </p:nvSpPr>
          <p:spPr>
            <a:xfrm>
              <a:off x="1600488" y="929309"/>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noProof="0" dirty="0" smtClean="0"/>
                <a:t>Personal Goals / Family</a:t>
              </a:r>
              <a:endParaRPr lang="en-US" sz="2000" kern="1200" noProof="0" dirty="0"/>
            </a:p>
          </p:txBody>
        </p:sp>
      </p:grpSp>
    </p:spTree>
    <p:extLst>
      <p:ext uri="{BB962C8B-B14F-4D97-AF65-F5344CB8AC3E}">
        <p14:creationId xmlns:p14="http://schemas.microsoft.com/office/powerpoint/2010/main" val="1655574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Bild 9" descr="Switzerl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925" y="2882400"/>
            <a:ext cx="3925110" cy="2663136"/>
          </a:xfrm>
          <a:prstGeom prst="rect">
            <a:avLst/>
          </a:prstGeom>
        </p:spPr>
      </p:pic>
      <p:sp>
        <p:nvSpPr>
          <p:cNvPr id="2" name="Titel 1"/>
          <p:cNvSpPr>
            <a:spLocks noGrp="1"/>
          </p:cNvSpPr>
          <p:nvPr>
            <p:ph type="title"/>
          </p:nvPr>
        </p:nvSpPr>
        <p:spPr>
          <a:xfrm>
            <a:off x="457200" y="388257"/>
            <a:ext cx="8229600" cy="990600"/>
          </a:xfrm>
        </p:spPr>
        <p:txBody>
          <a:bodyPr>
            <a:normAutofit fontScale="90000"/>
          </a:bodyPr>
          <a:lstStyle/>
          <a:p>
            <a:pPr algn="ctr"/>
            <a:r>
              <a:rPr lang="de-DE" b="1" dirty="0" err="1" smtClean="0"/>
              <a:t>Residency</a:t>
            </a:r>
            <a:r>
              <a:rPr lang="de-DE" b="1" dirty="0" smtClean="0"/>
              <a:t> Job </a:t>
            </a:r>
            <a:r>
              <a:rPr lang="de-DE" b="1" dirty="0" err="1" smtClean="0"/>
              <a:t>Opportunities</a:t>
            </a:r>
            <a:r>
              <a:rPr lang="de-DE" b="1" dirty="0" smtClean="0"/>
              <a:t> in </a:t>
            </a:r>
            <a:r>
              <a:rPr lang="de-DE" b="1" dirty="0" err="1" smtClean="0"/>
              <a:t>Switzerland</a:t>
            </a:r>
            <a:endParaRPr lang="de-DE" b="1" dirty="0"/>
          </a:p>
        </p:txBody>
      </p:sp>
      <p:grpSp>
        <p:nvGrpSpPr>
          <p:cNvPr id="6" name="Gruppierung 5"/>
          <p:cNvGrpSpPr/>
          <p:nvPr/>
        </p:nvGrpSpPr>
        <p:grpSpPr>
          <a:xfrm>
            <a:off x="566058" y="1682507"/>
            <a:ext cx="3464415" cy="4667492"/>
            <a:chOff x="457200" y="1809508"/>
            <a:chExt cx="3464415" cy="4667492"/>
          </a:xfrm>
        </p:grpSpPr>
        <p:pic>
          <p:nvPicPr>
            <p:cNvPr id="4" name="Bild 3" descr="Picture 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809508"/>
              <a:ext cx="3464415" cy="4667492"/>
            </a:xfrm>
            <a:prstGeom prst="rect">
              <a:avLst/>
            </a:prstGeom>
          </p:spPr>
        </p:pic>
        <p:sp>
          <p:nvSpPr>
            <p:cNvPr id="5" name="Rechteck 4"/>
            <p:cNvSpPr/>
            <p:nvPr/>
          </p:nvSpPr>
          <p:spPr>
            <a:xfrm>
              <a:off x="3556000" y="1809508"/>
              <a:ext cx="365615" cy="3676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3" name="Inhaltsplatzhalter 2"/>
          <p:cNvSpPr>
            <a:spLocks noGrp="1"/>
          </p:cNvSpPr>
          <p:nvPr>
            <p:ph idx="1"/>
          </p:nvPr>
        </p:nvSpPr>
        <p:spPr>
          <a:xfrm>
            <a:off x="457200" y="4390571"/>
            <a:ext cx="4205514" cy="2173514"/>
          </a:xfrm>
          <a:solidFill>
            <a:schemeClr val="accent1">
              <a:lumMod val="40000"/>
              <a:lumOff val="60000"/>
            </a:schemeClr>
          </a:solidFill>
          <a:ln>
            <a:solidFill>
              <a:schemeClr val="tx2"/>
            </a:solidFill>
          </a:ln>
          <a:effectLst>
            <a:outerShdw blurRad="50800" dist="38100" dir="2700000" algn="tl" rotWithShape="0">
              <a:prstClr val="black">
                <a:alpha val="40000"/>
              </a:prstClr>
            </a:outerShdw>
          </a:effectLst>
        </p:spPr>
        <p:txBody>
          <a:bodyPr anchor="ctr">
            <a:normAutofit/>
          </a:bodyPr>
          <a:lstStyle/>
          <a:p>
            <a:pPr marL="0" indent="0" algn="ctr">
              <a:lnSpc>
                <a:spcPct val="150000"/>
              </a:lnSpc>
              <a:buNone/>
            </a:pPr>
            <a:r>
              <a:rPr lang="de-DE" dirty="0" err="1" smtClean="0"/>
              <a:t>Only</a:t>
            </a:r>
            <a:r>
              <a:rPr lang="de-DE" dirty="0" smtClean="0"/>
              <a:t> 20% </a:t>
            </a:r>
            <a:r>
              <a:rPr lang="de-DE" dirty="0" err="1" smtClean="0"/>
              <a:t>offer</a:t>
            </a:r>
            <a:r>
              <a:rPr lang="de-DE" dirty="0" smtClean="0"/>
              <a:t> </a:t>
            </a:r>
            <a:r>
              <a:rPr lang="de-DE" dirty="0" err="1" smtClean="0"/>
              <a:t>full</a:t>
            </a:r>
            <a:r>
              <a:rPr lang="de-DE" dirty="0" smtClean="0"/>
              <a:t> </a:t>
            </a:r>
            <a:r>
              <a:rPr lang="de-DE" dirty="0" err="1" smtClean="0"/>
              <a:t>spectrum</a:t>
            </a:r>
            <a:r>
              <a:rPr lang="de-DE" dirty="0" smtClean="0"/>
              <a:t> </a:t>
            </a:r>
            <a:r>
              <a:rPr lang="de-DE" dirty="0" err="1" smtClean="0"/>
              <a:t>of</a:t>
            </a:r>
            <a:r>
              <a:rPr lang="de-DE" dirty="0" smtClean="0"/>
              <a:t> modern </a:t>
            </a:r>
            <a:r>
              <a:rPr lang="de-DE" dirty="0" err="1" smtClean="0"/>
              <a:t>surgery</a:t>
            </a:r>
            <a:endParaRPr lang="de-DE" dirty="0" smtClean="0"/>
          </a:p>
        </p:txBody>
      </p:sp>
      <p:sp>
        <p:nvSpPr>
          <p:cNvPr id="7" name="Inhaltsplatzhalter 2"/>
          <p:cNvSpPr txBox="1">
            <a:spLocks/>
          </p:cNvSpPr>
          <p:nvPr/>
        </p:nvSpPr>
        <p:spPr>
          <a:xfrm>
            <a:off x="459959" y="1578429"/>
            <a:ext cx="4205514" cy="2540000"/>
          </a:xfrm>
          <a:prstGeom prst="rect">
            <a:avLst/>
          </a:prstGeom>
          <a:solidFill>
            <a:schemeClr val="accent1">
              <a:lumMod val="40000"/>
              <a:lumOff val="60000"/>
            </a:schemeClr>
          </a:solidFill>
          <a:ln>
            <a:solidFill>
              <a:schemeClr val="tx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endParaRPr lang="de-DE" dirty="0" smtClean="0"/>
          </a:p>
          <a:p>
            <a:r>
              <a:rPr lang="de-DE" dirty="0" smtClean="0"/>
              <a:t>97 </a:t>
            </a:r>
            <a:r>
              <a:rPr lang="de-DE" dirty="0" err="1" smtClean="0"/>
              <a:t>hospitals</a:t>
            </a:r>
            <a:endParaRPr lang="de-DE" dirty="0" smtClean="0"/>
          </a:p>
          <a:p>
            <a:pPr>
              <a:lnSpc>
                <a:spcPct val="200000"/>
              </a:lnSpc>
            </a:pPr>
            <a:r>
              <a:rPr lang="de-DE" b="1" dirty="0" smtClean="0"/>
              <a:t>20% „</a:t>
            </a:r>
            <a:r>
              <a:rPr lang="de-DE" b="1" dirty="0" err="1" smtClean="0"/>
              <a:t>big</a:t>
            </a:r>
            <a:r>
              <a:rPr lang="de-DE" b="1" dirty="0" smtClean="0"/>
              <a:t>“</a:t>
            </a:r>
            <a:r>
              <a:rPr lang="de-DE" dirty="0" smtClean="0"/>
              <a:t> (</a:t>
            </a:r>
            <a:r>
              <a:rPr lang="de-DE" dirty="0" err="1" smtClean="0"/>
              <a:t>Cat</a:t>
            </a:r>
            <a:r>
              <a:rPr lang="de-DE" dirty="0" smtClean="0"/>
              <a:t>. A &amp; U)</a:t>
            </a:r>
          </a:p>
          <a:p>
            <a:pPr>
              <a:lnSpc>
                <a:spcPct val="200000"/>
              </a:lnSpc>
            </a:pPr>
            <a:r>
              <a:rPr lang="de-DE" b="1" dirty="0" smtClean="0"/>
              <a:t>80% „</a:t>
            </a:r>
            <a:r>
              <a:rPr lang="de-DE" b="1" dirty="0" err="1" smtClean="0"/>
              <a:t>small</a:t>
            </a:r>
            <a:r>
              <a:rPr lang="de-DE" b="1" dirty="0" smtClean="0"/>
              <a:t>“ </a:t>
            </a:r>
            <a:r>
              <a:rPr lang="de-DE" dirty="0" smtClean="0"/>
              <a:t>(</a:t>
            </a:r>
            <a:r>
              <a:rPr lang="de-DE" dirty="0" err="1" smtClean="0"/>
              <a:t>Cat</a:t>
            </a:r>
            <a:r>
              <a:rPr lang="de-DE" dirty="0" smtClean="0"/>
              <a:t>. B3-B1)</a:t>
            </a:r>
          </a:p>
          <a:p>
            <a:pPr marL="0" indent="0">
              <a:buNone/>
            </a:pPr>
            <a:endParaRPr lang="de-DE" dirty="0"/>
          </a:p>
        </p:txBody>
      </p:sp>
      <p:sp>
        <p:nvSpPr>
          <p:cNvPr id="9" name="Inhaltsplatzhalter 2"/>
          <p:cNvSpPr txBox="1">
            <a:spLocks/>
          </p:cNvSpPr>
          <p:nvPr/>
        </p:nvSpPr>
        <p:spPr>
          <a:xfrm rot="21333655">
            <a:off x="4929416" y="4027213"/>
            <a:ext cx="3941418" cy="2173514"/>
          </a:xfrm>
          <a:prstGeom prst="rect">
            <a:avLst/>
          </a:prstGeom>
          <a:solidFill>
            <a:schemeClr val="accent1">
              <a:lumMod val="40000"/>
              <a:lumOff val="60000"/>
            </a:schemeClr>
          </a:solidFill>
          <a:ln w="38100" cmpd="sng">
            <a:solidFill>
              <a:schemeClr val="accent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de-DE" dirty="0" smtClean="0"/>
              <a:t>Start </a:t>
            </a:r>
            <a:r>
              <a:rPr lang="de-DE" dirty="0" err="1" smtClean="0"/>
              <a:t>big</a:t>
            </a:r>
            <a:r>
              <a:rPr lang="de-DE" dirty="0" smtClean="0"/>
              <a:t>, </a:t>
            </a:r>
            <a:r>
              <a:rPr lang="de-DE" dirty="0" err="1" smtClean="0"/>
              <a:t>go</a:t>
            </a:r>
            <a:r>
              <a:rPr lang="de-DE" dirty="0" smtClean="0"/>
              <a:t> </a:t>
            </a:r>
            <a:r>
              <a:rPr lang="de-DE" dirty="0" err="1" smtClean="0"/>
              <a:t>small</a:t>
            </a:r>
            <a:r>
              <a:rPr lang="de-DE" dirty="0" smtClean="0"/>
              <a:t>? </a:t>
            </a:r>
          </a:p>
          <a:p>
            <a:pPr marL="0" indent="0" algn="ctr">
              <a:lnSpc>
                <a:spcPct val="200000"/>
              </a:lnSpc>
              <a:buNone/>
            </a:pPr>
            <a:r>
              <a:rPr lang="de-DE" dirty="0" err="1" smtClean="0"/>
              <a:t>Wait</a:t>
            </a:r>
            <a:r>
              <a:rPr lang="de-DE" dirty="0" smtClean="0"/>
              <a:t> </a:t>
            </a:r>
            <a:r>
              <a:rPr lang="de-DE" dirty="0" err="1" smtClean="0"/>
              <a:t>and</a:t>
            </a:r>
            <a:r>
              <a:rPr lang="de-DE" dirty="0" smtClean="0"/>
              <a:t> </a:t>
            </a:r>
            <a:r>
              <a:rPr lang="de-DE" dirty="0" err="1" smtClean="0"/>
              <a:t>see</a:t>
            </a:r>
            <a:r>
              <a:rPr lang="de-DE" dirty="0" smtClean="0"/>
              <a:t>...</a:t>
            </a:r>
          </a:p>
        </p:txBody>
      </p:sp>
    </p:spTree>
    <p:extLst>
      <p:ext uri="{BB962C8B-B14F-4D97-AF65-F5344CB8AC3E}">
        <p14:creationId xmlns:p14="http://schemas.microsoft.com/office/powerpoint/2010/main" val="2051891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linds(horizont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linds(horizontal)">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blinds(horizontal)">
                                      <p:cBhvr>
                                        <p:cTn id="25" dur="500"/>
                                        <p:tgtEl>
                                          <p:spTgt spid="3">
                                            <p:bg/>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linds(horizontal)">
                                      <p:cBhvr>
                                        <p:cTn id="28" dur="500"/>
                                        <p:tgtEl>
                                          <p:spTgt spid="3">
                                            <p:txEl>
                                              <p:pRg st="0" end="0"/>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blinds(horizontal)">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blinds(horizontal)">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70115"/>
            <a:ext cx="8229600" cy="990600"/>
          </a:xfrm>
        </p:spPr>
        <p:txBody>
          <a:bodyPr>
            <a:normAutofit/>
          </a:bodyPr>
          <a:lstStyle/>
          <a:p>
            <a:pPr algn="ctr"/>
            <a:r>
              <a:rPr lang="en-US" b="1" smtClean="0"/>
              <a:t>Job Opportunities Switzerland 2011</a:t>
            </a:r>
            <a:endParaRPr lang="en-US" b="1"/>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499188634"/>
              </p:ext>
            </p:extLst>
          </p:nvPr>
        </p:nvGraphicFramePr>
        <p:xfrm>
          <a:off x="457200" y="1465211"/>
          <a:ext cx="82296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feld 4"/>
          <p:cNvSpPr txBox="1"/>
          <p:nvPr/>
        </p:nvSpPr>
        <p:spPr>
          <a:xfrm>
            <a:off x="4717142" y="6317120"/>
            <a:ext cx="4296229" cy="461665"/>
          </a:xfrm>
          <a:prstGeom prst="rect">
            <a:avLst/>
          </a:prstGeom>
          <a:noFill/>
        </p:spPr>
        <p:txBody>
          <a:bodyPr wrap="square" rtlCol="0">
            <a:spAutoFit/>
          </a:bodyPr>
          <a:lstStyle/>
          <a:p>
            <a:r>
              <a:rPr lang="de-DE" sz="1200" dirty="0"/>
              <a:t>http://</a:t>
            </a:r>
            <a:r>
              <a:rPr lang="de-DE" sz="1200" dirty="0" err="1"/>
              <a:t>www.fmh.ch</a:t>
            </a:r>
            <a:r>
              <a:rPr lang="de-DE" sz="1200" dirty="0"/>
              <a:t>/</a:t>
            </a:r>
            <a:r>
              <a:rPr lang="de-DE" sz="1200" dirty="0" err="1"/>
              <a:t>bildung-siwf</a:t>
            </a:r>
            <a:r>
              <a:rPr lang="de-DE" sz="1200" dirty="0"/>
              <a:t>/</a:t>
            </a:r>
            <a:r>
              <a:rPr lang="de-DE" sz="1200" dirty="0" err="1"/>
              <a:t>weiterbildung_allgemein</a:t>
            </a:r>
            <a:r>
              <a:rPr lang="de-DE" sz="1200" dirty="0"/>
              <a:t>/</a:t>
            </a:r>
            <a:r>
              <a:rPr lang="de-DE" sz="1200" dirty="0" err="1"/>
              <a:t>aerztedemographie.html</a:t>
            </a:r>
            <a:endParaRPr lang="de-DE" sz="1200" dirty="0"/>
          </a:p>
        </p:txBody>
      </p:sp>
      <p:pic>
        <p:nvPicPr>
          <p:cNvPr id="6" name="Bild 5" descr="Switzerla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959" y="1571962"/>
            <a:ext cx="1931412" cy="1310438"/>
          </a:xfrm>
          <a:prstGeom prst="rect">
            <a:avLst/>
          </a:prstGeom>
        </p:spPr>
      </p:pic>
      <p:sp>
        <p:nvSpPr>
          <p:cNvPr id="7" name="Inhaltsplatzhalter 2"/>
          <p:cNvSpPr txBox="1">
            <a:spLocks/>
          </p:cNvSpPr>
          <p:nvPr/>
        </p:nvSpPr>
        <p:spPr>
          <a:xfrm>
            <a:off x="459959" y="1578429"/>
            <a:ext cx="4205514" cy="2540000"/>
          </a:xfrm>
          <a:prstGeom prst="rect">
            <a:avLst/>
          </a:prstGeom>
          <a:solidFill>
            <a:schemeClr val="accent1">
              <a:lumMod val="40000"/>
              <a:lumOff val="60000"/>
            </a:schemeClr>
          </a:solidFill>
          <a:ln w="12700" cmpd="sng">
            <a:solidFill>
              <a:schemeClr val="tx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endParaRPr lang="de-DE" dirty="0" smtClean="0"/>
          </a:p>
          <a:p>
            <a:r>
              <a:rPr lang="de-DE" dirty="0" smtClean="0"/>
              <a:t>97 </a:t>
            </a:r>
            <a:r>
              <a:rPr lang="de-DE" dirty="0" err="1" smtClean="0"/>
              <a:t>hospitals</a:t>
            </a:r>
            <a:endParaRPr lang="de-DE" dirty="0" smtClean="0"/>
          </a:p>
          <a:p>
            <a:pPr>
              <a:lnSpc>
                <a:spcPct val="200000"/>
              </a:lnSpc>
            </a:pPr>
            <a:r>
              <a:rPr lang="de-DE" b="1" dirty="0" smtClean="0"/>
              <a:t>20% „</a:t>
            </a:r>
            <a:r>
              <a:rPr lang="de-DE" b="1" dirty="0" err="1" smtClean="0"/>
              <a:t>big</a:t>
            </a:r>
            <a:r>
              <a:rPr lang="de-DE" b="1" dirty="0" smtClean="0"/>
              <a:t>“</a:t>
            </a:r>
            <a:r>
              <a:rPr lang="de-DE" dirty="0" smtClean="0"/>
              <a:t> (</a:t>
            </a:r>
            <a:r>
              <a:rPr lang="de-DE" dirty="0" err="1" smtClean="0"/>
              <a:t>Cat</a:t>
            </a:r>
            <a:r>
              <a:rPr lang="de-DE" dirty="0" smtClean="0"/>
              <a:t>. A &amp; U)</a:t>
            </a:r>
          </a:p>
          <a:p>
            <a:pPr>
              <a:lnSpc>
                <a:spcPct val="200000"/>
              </a:lnSpc>
            </a:pPr>
            <a:r>
              <a:rPr lang="de-DE" b="1" dirty="0" smtClean="0"/>
              <a:t>80% „</a:t>
            </a:r>
            <a:r>
              <a:rPr lang="de-DE" b="1" dirty="0" err="1" smtClean="0"/>
              <a:t>small</a:t>
            </a:r>
            <a:r>
              <a:rPr lang="de-DE" b="1" dirty="0" smtClean="0"/>
              <a:t>“ </a:t>
            </a:r>
            <a:r>
              <a:rPr lang="de-DE" dirty="0" smtClean="0"/>
              <a:t>(</a:t>
            </a:r>
            <a:r>
              <a:rPr lang="de-DE" dirty="0" err="1" smtClean="0"/>
              <a:t>Cat</a:t>
            </a:r>
            <a:r>
              <a:rPr lang="de-DE" dirty="0" smtClean="0"/>
              <a:t>. B3-B1)</a:t>
            </a:r>
          </a:p>
          <a:p>
            <a:pPr marL="0" indent="0">
              <a:buNone/>
            </a:pPr>
            <a:endParaRPr lang="de-DE" dirty="0"/>
          </a:p>
        </p:txBody>
      </p:sp>
      <p:sp>
        <p:nvSpPr>
          <p:cNvPr id="9" name="Inhaltsplatzhalter 2"/>
          <p:cNvSpPr txBox="1">
            <a:spLocks/>
          </p:cNvSpPr>
          <p:nvPr/>
        </p:nvSpPr>
        <p:spPr>
          <a:xfrm>
            <a:off x="459959" y="4379103"/>
            <a:ext cx="4205514" cy="2173514"/>
          </a:xfrm>
          <a:prstGeom prst="rect">
            <a:avLst/>
          </a:prstGeom>
          <a:solidFill>
            <a:schemeClr val="accent1">
              <a:lumMod val="40000"/>
              <a:lumOff val="60000"/>
            </a:schemeClr>
          </a:solidFill>
          <a:ln w="19050" cmpd="sng">
            <a:solidFill>
              <a:schemeClr val="tx2"/>
            </a:solidFill>
          </a:ln>
          <a:effectLst>
            <a:outerShdw blurRad="50800" dist="38100" dir="2700000" algn="tl" rotWithShape="0">
              <a:prstClr val="black">
                <a:alpha val="40000"/>
              </a:prstClr>
            </a:outerShdw>
          </a:effectLst>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de-DE" dirty="0" smtClean="0"/>
              <a:t>Start </a:t>
            </a:r>
            <a:r>
              <a:rPr lang="de-DE" dirty="0" err="1" smtClean="0"/>
              <a:t>big</a:t>
            </a:r>
            <a:r>
              <a:rPr lang="de-DE" dirty="0" smtClean="0"/>
              <a:t>, </a:t>
            </a:r>
            <a:r>
              <a:rPr lang="de-DE" dirty="0" err="1" smtClean="0"/>
              <a:t>go</a:t>
            </a:r>
            <a:r>
              <a:rPr lang="de-DE" dirty="0" smtClean="0"/>
              <a:t> </a:t>
            </a:r>
            <a:r>
              <a:rPr lang="de-DE" dirty="0" err="1" smtClean="0"/>
              <a:t>small</a:t>
            </a:r>
            <a:r>
              <a:rPr lang="de-DE" dirty="0" smtClean="0"/>
              <a:t>?</a:t>
            </a:r>
          </a:p>
          <a:p>
            <a:pPr marL="0" indent="0" algn="ctr">
              <a:lnSpc>
                <a:spcPct val="150000"/>
              </a:lnSpc>
              <a:buNone/>
            </a:pPr>
            <a:r>
              <a:rPr lang="de-DE" dirty="0" smtClean="0"/>
              <a:t>vs. </a:t>
            </a:r>
          </a:p>
          <a:p>
            <a:pPr marL="0" indent="0" algn="ctr">
              <a:lnSpc>
                <a:spcPct val="150000"/>
              </a:lnSpc>
              <a:buNone/>
            </a:pPr>
            <a:r>
              <a:rPr lang="de-DE" dirty="0" smtClean="0"/>
              <a:t>Start </a:t>
            </a:r>
            <a:r>
              <a:rPr lang="de-DE" dirty="0" err="1" smtClean="0"/>
              <a:t>small</a:t>
            </a:r>
            <a:r>
              <a:rPr lang="de-DE" dirty="0" smtClean="0"/>
              <a:t>, </a:t>
            </a:r>
            <a:r>
              <a:rPr lang="de-DE" dirty="0" err="1" smtClean="0"/>
              <a:t>go</a:t>
            </a:r>
            <a:r>
              <a:rPr lang="de-DE" dirty="0" smtClean="0"/>
              <a:t> </a:t>
            </a:r>
            <a:r>
              <a:rPr lang="de-DE" dirty="0" err="1" smtClean="0"/>
              <a:t>big</a:t>
            </a:r>
            <a:r>
              <a:rPr lang="de-DE" dirty="0" smtClean="0"/>
              <a:t>? </a:t>
            </a:r>
          </a:p>
        </p:txBody>
      </p:sp>
      <p:sp>
        <p:nvSpPr>
          <p:cNvPr id="12" name="Inhaltsplatzhalter 2"/>
          <p:cNvSpPr txBox="1">
            <a:spLocks/>
          </p:cNvSpPr>
          <p:nvPr/>
        </p:nvSpPr>
        <p:spPr>
          <a:xfrm>
            <a:off x="457201" y="2907457"/>
            <a:ext cx="8388174" cy="2678182"/>
          </a:xfrm>
          <a:prstGeom prst="rect">
            <a:avLst/>
          </a:prstGeom>
          <a:solidFill>
            <a:schemeClr val="accent1">
              <a:lumMod val="40000"/>
              <a:lumOff val="60000"/>
            </a:schemeClr>
          </a:solidFill>
          <a:ln w="38100" cmpd="sng">
            <a:solidFill>
              <a:schemeClr val="accent2"/>
            </a:solidFill>
          </a:ln>
          <a:effectLst>
            <a:outerShdw blurRad="50800" dist="38100" dir="2700000" algn="tl" rotWithShape="0">
              <a:prstClr val="black">
                <a:alpha val="40000"/>
              </a:prstClr>
            </a:outerShdw>
          </a:effectLst>
        </p:spPr>
        <p:txBody>
          <a:bodyPr vert="horz" lIns="91440" tIns="45720" rIns="91440" bIns="45720" rtlCol="0" anchor="ctr">
            <a:normAutofit fontScale="925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de-DE" dirty="0" err="1" smtClean="0"/>
              <a:t>No</a:t>
            </a:r>
            <a:r>
              <a:rPr lang="de-DE" dirty="0" smtClean="0"/>
              <a:t> </a:t>
            </a:r>
            <a:r>
              <a:rPr lang="de-DE" dirty="0" err="1" smtClean="0"/>
              <a:t>objective</a:t>
            </a:r>
            <a:r>
              <a:rPr lang="de-DE" dirty="0" smtClean="0"/>
              <a:t> </a:t>
            </a:r>
            <a:r>
              <a:rPr lang="de-DE" dirty="0" err="1" smtClean="0"/>
              <a:t>criteria</a:t>
            </a:r>
            <a:endParaRPr lang="de-DE" dirty="0" smtClean="0"/>
          </a:p>
          <a:p>
            <a:pPr marL="0" indent="0" algn="ctr">
              <a:lnSpc>
                <a:spcPct val="200000"/>
              </a:lnSpc>
              <a:buNone/>
            </a:pPr>
            <a:r>
              <a:rPr lang="de-DE" dirty="0" smtClean="0"/>
              <a:t>Blind </a:t>
            </a:r>
            <a:r>
              <a:rPr lang="de-DE" dirty="0" err="1" smtClean="0"/>
              <a:t>applications</a:t>
            </a:r>
            <a:endParaRPr lang="de-DE" dirty="0" smtClean="0"/>
          </a:p>
          <a:p>
            <a:pPr marL="0" indent="0" algn="ctr">
              <a:lnSpc>
                <a:spcPct val="200000"/>
              </a:lnSpc>
              <a:buNone/>
            </a:pPr>
            <a:r>
              <a:rPr lang="de-DE" dirty="0" err="1" smtClean="0"/>
              <a:t>Only</a:t>
            </a:r>
            <a:r>
              <a:rPr lang="de-DE" dirty="0" smtClean="0"/>
              <a:t> 20% </a:t>
            </a:r>
            <a:r>
              <a:rPr lang="de-DE" dirty="0" err="1" smtClean="0"/>
              <a:t>of</a:t>
            </a:r>
            <a:r>
              <a:rPr lang="de-DE" dirty="0" smtClean="0"/>
              <a:t> </a:t>
            </a:r>
            <a:r>
              <a:rPr lang="de-DE" dirty="0" err="1" smtClean="0"/>
              <a:t>hospitals</a:t>
            </a:r>
            <a:r>
              <a:rPr lang="de-DE" dirty="0" smtClean="0"/>
              <a:t> </a:t>
            </a:r>
            <a:r>
              <a:rPr lang="de-DE" dirty="0" err="1" smtClean="0"/>
              <a:t>offer</a:t>
            </a:r>
            <a:r>
              <a:rPr lang="de-DE" dirty="0" smtClean="0"/>
              <a:t> </a:t>
            </a:r>
            <a:r>
              <a:rPr lang="de-DE" dirty="0" err="1" smtClean="0"/>
              <a:t>full</a:t>
            </a:r>
            <a:r>
              <a:rPr lang="de-DE" dirty="0" smtClean="0"/>
              <a:t> </a:t>
            </a:r>
            <a:r>
              <a:rPr lang="de-DE" dirty="0" err="1" smtClean="0"/>
              <a:t>spectrum</a:t>
            </a:r>
            <a:r>
              <a:rPr lang="de-DE" dirty="0" smtClean="0"/>
              <a:t> </a:t>
            </a:r>
            <a:r>
              <a:rPr lang="de-DE" dirty="0" err="1" smtClean="0"/>
              <a:t>of</a:t>
            </a:r>
            <a:r>
              <a:rPr lang="de-DE" dirty="0" smtClean="0"/>
              <a:t> modern </a:t>
            </a:r>
            <a:r>
              <a:rPr lang="de-DE" dirty="0" err="1" smtClean="0"/>
              <a:t>surgery</a:t>
            </a:r>
            <a:endParaRPr lang="de-DE" dirty="0" smtClean="0"/>
          </a:p>
          <a:p>
            <a:pPr marL="0" indent="0" algn="ctr">
              <a:lnSpc>
                <a:spcPct val="200000"/>
              </a:lnSpc>
              <a:buNone/>
            </a:pPr>
            <a:r>
              <a:rPr lang="de-DE" b="1" dirty="0" err="1" smtClean="0"/>
              <a:t>Only</a:t>
            </a:r>
            <a:r>
              <a:rPr lang="de-DE" b="1" dirty="0" smtClean="0"/>
              <a:t> 12 V1 </a:t>
            </a:r>
            <a:r>
              <a:rPr lang="de-DE" b="1" dirty="0" err="1" smtClean="0"/>
              <a:t>hospitals</a:t>
            </a:r>
            <a:r>
              <a:rPr lang="de-DE" b="1" dirty="0" smtClean="0"/>
              <a:t>!</a:t>
            </a:r>
          </a:p>
        </p:txBody>
      </p:sp>
    </p:spTree>
    <p:extLst>
      <p:ext uri="{BB962C8B-B14F-4D97-AF65-F5344CB8AC3E}">
        <p14:creationId xmlns:p14="http://schemas.microsoft.com/office/powerpoint/2010/main" val="400762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linds(horizontal)">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linds(horizontal)">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linds(horizontal)">
                                      <p:cBhvr>
                                        <p:cTn id="31" dur="500"/>
                                        <p:tgtEl>
                                          <p:spTgt spid="9">
                                            <p:txEl>
                                              <p:pRg st="0" end="0"/>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blinds(horizontal)">
                                      <p:cBhvr>
                                        <p:cTn id="34" dur="500"/>
                                        <p:tgtEl>
                                          <p:spTgt spid="9">
                                            <p:txEl>
                                              <p:pRg st="1" end="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blinds(horizontal)">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par>
                                <p:cTn id="43" presetID="3" presetClass="entr" presetSubtype="10" fill="hold"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blinds(horizontal)">
                                      <p:cBhvr>
                                        <p:cTn id="45" dur="500"/>
                                        <p:tgtEl>
                                          <p:spTgt spid="12">
                                            <p:txEl>
                                              <p:pRg st="0" end="0"/>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blinds(horizontal)">
                                      <p:cBhvr>
                                        <p:cTn id="48" dur="500"/>
                                        <p:tgtEl>
                                          <p:spTgt spid="12">
                                            <p:txEl>
                                              <p:pRg st="1" end="1"/>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animEffect transition="in" filter="blinds(horizontal)">
                                      <p:cBhvr>
                                        <p:cTn id="51" dur="500"/>
                                        <p:tgtEl>
                                          <p:spTgt spid="12">
                                            <p:txEl>
                                              <p:pRg st="2" end="2"/>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2">
                                            <p:txEl>
                                              <p:pRg st="3" end="3"/>
                                            </p:txEl>
                                          </p:spTgt>
                                        </p:tgtEl>
                                        <p:attrNameLst>
                                          <p:attrName>style.visibility</p:attrName>
                                        </p:attrNameLst>
                                      </p:cBhvr>
                                      <p:to>
                                        <p:strVal val="visible"/>
                                      </p:to>
                                    </p:set>
                                    <p:animEffect transition="in" filter="blinds(horizontal)">
                                      <p:cBhvr>
                                        <p:cTn id="5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animBg="1"/>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8858"/>
            <a:ext cx="8229600" cy="990600"/>
          </a:xfrm>
        </p:spPr>
        <p:txBody>
          <a:bodyPr/>
          <a:lstStyle/>
          <a:p>
            <a:pPr algn="ctr"/>
            <a:r>
              <a:rPr lang="de-DE" b="1" dirty="0" err="1" smtClean="0"/>
              <a:t>Career</a:t>
            </a:r>
            <a:r>
              <a:rPr lang="de-DE" b="1" dirty="0" smtClean="0"/>
              <a:t> Development in </a:t>
            </a:r>
            <a:r>
              <a:rPr lang="de-DE" b="1" dirty="0" err="1" smtClean="0"/>
              <a:t>Surgery</a:t>
            </a:r>
            <a:r>
              <a:rPr lang="de-DE" b="1" dirty="0" smtClean="0"/>
              <a:t>?</a:t>
            </a:r>
            <a:endParaRPr lang="de-DE" b="1" dirty="0"/>
          </a:p>
        </p:txBody>
      </p:sp>
      <p:graphicFrame>
        <p:nvGraphicFramePr>
          <p:cNvPr id="4" name="Diagramm 3"/>
          <p:cNvGraphicFramePr/>
          <p:nvPr>
            <p:extLst>
              <p:ext uri="{D42A27DB-BD31-4B8C-83A1-F6EECF244321}">
                <p14:modId xmlns:p14="http://schemas.microsoft.com/office/powerpoint/2010/main" val="3437512822"/>
              </p:ext>
            </p:extLst>
          </p:nvPr>
        </p:nvGraphicFramePr>
        <p:xfrm>
          <a:off x="313746" y="1209458"/>
          <a:ext cx="8531628" cy="5342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pierung 4"/>
          <p:cNvGrpSpPr/>
          <p:nvPr/>
        </p:nvGrpSpPr>
        <p:grpSpPr>
          <a:xfrm>
            <a:off x="3703424" y="3429000"/>
            <a:ext cx="1737152" cy="868576"/>
            <a:chOff x="1558088" y="886909"/>
            <a:chExt cx="1737152" cy="868576"/>
          </a:xfrm>
        </p:grpSpPr>
        <p:sp>
          <p:nvSpPr>
            <p:cNvPr id="6" name="Abgerundetes Rechteck 5"/>
            <p:cNvSpPr/>
            <p:nvPr/>
          </p:nvSpPr>
          <p:spPr>
            <a:xfrm>
              <a:off x="1558088" y="886909"/>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Abgerundetes Rechteck 4"/>
            <p:cNvSpPr/>
            <p:nvPr/>
          </p:nvSpPr>
          <p:spPr>
            <a:xfrm>
              <a:off x="1600488" y="929309"/>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noProof="0" dirty="0" smtClean="0"/>
                <a:t>Personal Goals / Family</a:t>
              </a:r>
              <a:endParaRPr lang="en-US" sz="2000" kern="1200" noProof="0" dirty="0"/>
            </a:p>
          </p:txBody>
        </p:sp>
      </p:grpSp>
      <p:grpSp>
        <p:nvGrpSpPr>
          <p:cNvPr id="8" name="Gruppierung 7"/>
          <p:cNvGrpSpPr/>
          <p:nvPr/>
        </p:nvGrpSpPr>
        <p:grpSpPr>
          <a:xfrm>
            <a:off x="3703424" y="1209458"/>
            <a:ext cx="1737152" cy="868576"/>
            <a:chOff x="3397237" y="1222"/>
            <a:chExt cx="1737152" cy="868576"/>
          </a:xfrm>
        </p:grpSpPr>
        <p:sp>
          <p:nvSpPr>
            <p:cNvPr id="9" name="Abgerundetes Rechteck 8"/>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11" name="Gruppierung 10"/>
          <p:cNvGrpSpPr/>
          <p:nvPr/>
        </p:nvGrpSpPr>
        <p:grpSpPr>
          <a:xfrm>
            <a:off x="5550576" y="2111224"/>
            <a:ext cx="1737152" cy="868576"/>
            <a:chOff x="3397237" y="1222"/>
            <a:chExt cx="1737152" cy="868576"/>
          </a:xfrm>
        </p:grpSpPr>
        <p:sp>
          <p:nvSpPr>
            <p:cNvPr id="12" name="Abgerundetes Rechteck 11"/>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14" name="Gruppierung 13"/>
          <p:cNvGrpSpPr/>
          <p:nvPr/>
        </p:nvGrpSpPr>
        <p:grpSpPr>
          <a:xfrm>
            <a:off x="6017542" y="4089974"/>
            <a:ext cx="1737152" cy="868576"/>
            <a:chOff x="3397237" y="1222"/>
            <a:chExt cx="1737152" cy="868576"/>
          </a:xfrm>
        </p:grpSpPr>
        <p:sp>
          <p:nvSpPr>
            <p:cNvPr id="15" name="Abgerundetes Rechteck 14"/>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17" name="Gruppierung 16"/>
          <p:cNvGrpSpPr/>
          <p:nvPr/>
        </p:nvGrpSpPr>
        <p:grpSpPr>
          <a:xfrm>
            <a:off x="4724400" y="5683666"/>
            <a:ext cx="1737152" cy="868576"/>
            <a:chOff x="3397237" y="1222"/>
            <a:chExt cx="1737152" cy="868576"/>
          </a:xfrm>
        </p:grpSpPr>
        <p:sp>
          <p:nvSpPr>
            <p:cNvPr id="18" name="Abgerundetes Rechteck 17"/>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20" name="Gruppierung 19"/>
          <p:cNvGrpSpPr/>
          <p:nvPr/>
        </p:nvGrpSpPr>
        <p:grpSpPr>
          <a:xfrm>
            <a:off x="2696517" y="5683666"/>
            <a:ext cx="1737152" cy="868576"/>
            <a:chOff x="3397237" y="1222"/>
            <a:chExt cx="1737152" cy="868576"/>
          </a:xfrm>
        </p:grpSpPr>
        <p:sp>
          <p:nvSpPr>
            <p:cNvPr id="21" name="Abgerundetes Rechteck 20"/>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23" name="Gruppierung 22"/>
          <p:cNvGrpSpPr/>
          <p:nvPr/>
        </p:nvGrpSpPr>
        <p:grpSpPr>
          <a:xfrm>
            <a:off x="1427609" y="4089974"/>
            <a:ext cx="1737152" cy="868576"/>
            <a:chOff x="3397237" y="1222"/>
            <a:chExt cx="1737152" cy="868576"/>
          </a:xfrm>
        </p:grpSpPr>
        <p:sp>
          <p:nvSpPr>
            <p:cNvPr id="24" name="Abgerundetes Rechteck 23"/>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5"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26" name="Gruppierung 25"/>
          <p:cNvGrpSpPr/>
          <p:nvPr/>
        </p:nvGrpSpPr>
        <p:grpSpPr>
          <a:xfrm>
            <a:off x="1870341" y="2120434"/>
            <a:ext cx="1737152" cy="868576"/>
            <a:chOff x="3397237" y="1222"/>
            <a:chExt cx="1737152" cy="868576"/>
          </a:xfrm>
        </p:grpSpPr>
        <p:sp>
          <p:nvSpPr>
            <p:cNvPr id="27" name="Abgerundetes Rechteck 26"/>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grpSp>
        <p:nvGrpSpPr>
          <p:cNvPr id="29" name="Gruppierung 28"/>
          <p:cNvGrpSpPr/>
          <p:nvPr/>
        </p:nvGrpSpPr>
        <p:grpSpPr>
          <a:xfrm>
            <a:off x="3703424" y="3429000"/>
            <a:ext cx="1737152" cy="868576"/>
            <a:chOff x="3397237" y="1222"/>
            <a:chExt cx="1737152" cy="868576"/>
          </a:xfrm>
        </p:grpSpPr>
        <p:sp>
          <p:nvSpPr>
            <p:cNvPr id="30" name="Abgerundetes Rechteck 29"/>
            <p:cNvSpPr/>
            <p:nvPr/>
          </p:nvSpPr>
          <p:spPr>
            <a:xfrm>
              <a:off x="3397237" y="1222"/>
              <a:ext cx="1737152" cy="86857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1" name="Abgerundetes Rechteck 4"/>
            <p:cNvSpPr/>
            <p:nvPr/>
          </p:nvSpPr>
          <p:spPr>
            <a:xfrm>
              <a:off x="3439637" y="43622"/>
              <a:ext cx="1652352" cy="783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endParaRPr lang="en-US" sz="1700" kern="1200" noProof="0" dirty="0"/>
            </a:p>
          </p:txBody>
        </p:sp>
      </p:grpSp>
    </p:spTree>
    <p:extLst>
      <p:ext uri="{BB962C8B-B14F-4D97-AF65-F5344CB8AC3E}">
        <p14:creationId xmlns:p14="http://schemas.microsoft.com/office/powerpoint/2010/main" val="2816267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3" presetClass="exit" presetSubtype="10" fill="hold" nodeType="withEffect">
                                  <p:stCondLst>
                                    <p:cond delay="0"/>
                                  </p:stCondLst>
                                  <p:childTnLst>
                                    <p:animEffect transition="out" filter="blinds(horizontal)">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nodeType="clickEffect">
                                  <p:stCondLst>
                                    <p:cond delay="0"/>
                                  </p:stCondLst>
                                  <p:childTnLst>
                                    <p:animEffect transition="out" filter="blinds(horizontal)">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8857"/>
            <a:ext cx="8229600" cy="990600"/>
          </a:xfrm>
        </p:spPr>
        <p:txBody>
          <a:bodyPr/>
          <a:lstStyle/>
          <a:p>
            <a:pPr algn="ctr"/>
            <a:r>
              <a:rPr lang="de-DE" b="1" dirty="0" smtClean="0"/>
              <a:t>The Modern </a:t>
            </a:r>
            <a:r>
              <a:rPr lang="de-DE" b="1" dirty="0" err="1" smtClean="0"/>
              <a:t>Surgeon</a:t>
            </a:r>
            <a:r>
              <a:rPr lang="de-DE" b="1" dirty="0" smtClean="0"/>
              <a:t>?</a:t>
            </a:r>
            <a:endParaRPr lang="de-DE" b="1" dirty="0"/>
          </a:p>
        </p:txBody>
      </p:sp>
      <p:pic>
        <p:nvPicPr>
          <p:cNvPr id="7" name="Bild 6" descr="Surgery Team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738" y="1103629"/>
            <a:ext cx="7256546" cy="5632080"/>
          </a:xfrm>
          <a:prstGeom prst="rect">
            <a:avLst/>
          </a:prstGeom>
        </p:spPr>
      </p:pic>
      <p:sp>
        <p:nvSpPr>
          <p:cNvPr id="8" name="Inhaltsplatzhalter 2"/>
          <p:cNvSpPr>
            <a:spLocks noGrp="1"/>
          </p:cNvSpPr>
          <p:nvPr>
            <p:ph idx="1"/>
          </p:nvPr>
        </p:nvSpPr>
        <p:spPr>
          <a:xfrm>
            <a:off x="457200" y="1600200"/>
            <a:ext cx="4154491" cy="4876800"/>
          </a:xfrm>
          <a:solidFill>
            <a:schemeClr val="accent1">
              <a:lumMod val="20000"/>
              <a:lumOff val="80000"/>
            </a:schemeClr>
          </a:solidFill>
          <a:ln>
            <a:solidFill>
              <a:srgbClr val="1F497D"/>
            </a:solidFill>
          </a:ln>
        </p:spPr>
        <p:txBody>
          <a:bodyPr anchor="ctr">
            <a:normAutofit fontScale="92500" lnSpcReduction="10000"/>
          </a:bodyPr>
          <a:lstStyle/>
          <a:p>
            <a:r>
              <a:rPr lang="de-DE" dirty="0" err="1" smtClean="0"/>
              <a:t>Perfect</a:t>
            </a:r>
            <a:r>
              <a:rPr lang="de-DE" dirty="0" smtClean="0"/>
              <a:t> </a:t>
            </a:r>
            <a:r>
              <a:rPr lang="de-DE" dirty="0" err="1" smtClean="0"/>
              <a:t>knowledge</a:t>
            </a:r>
            <a:endParaRPr lang="de-DE" dirty="0" smtClean="0"/>
          </a:p>
          <a:p>
            <a:pPr>
              <a:lnSpc>
                <a:spcPct val="150000"/>
              </a:lnSpc>
            </a:pPr>
            <a:r>
              <a:rPr lang="de-DE" dirty="0" err="1" smtClean="0"/>
              <a:t>Perfect</a:t>
            </a:r>
            <a:r>
              <a:rPr lang="de-DE" dirty="0" smtClean="0"/>
              <a:t> </a:t>
            </a:r>
            <a:r>
              <a:rPr lang="de-DE" dirty="0" err="1" smtClean="0"/>
              <a:t>skill</a:t>
            </a:r>
            <a:endParaRPr lang="de-DE" dirty="0" smtClean="0"/>
          </a:p>
          <a:p>
            <a:pPr>
              <a:lnSpc>
                <a:spcPct val="150000"/>
              </a:lnSpc>
            </a:pPr>
            <a:r>
              <a:rPr lang="de-DE" dirty="0" err="1" smtClean="0"/>
              <a:t>Perfect</a:t>
            </a:r>
            <a:r>
              <a:rPr lang="de-DE" dirty="0" smtClean="0"/>
              <a:t> </a:t>
            </a:r>
            <a:r>
              <a:rPr lang="de-DE" dirty="0" err="1" smtClean="0"/>
              <a:t>academic</a:t>
            </a:r>
            <a:endParaRPr lang="de-DE" dirty="0" smtClean="0"/>
          </a:p>
          <a:p>
            <a:pPr>
              <a:lnSpc>
                <a:spcPct val="150000"/>
              </a:lnSpc>
            </a:pPr>
            <a:r>
              <a:rPr lang="de-DE" dirty="0" err="1" smtClean="0"/>
              <a:t>Perfect</a:t>
            </a:r>
            <a:r>
              <a:rPr lang="de-DE" dirty="0" smtClean="0"/>
              <a:t> </a:t>
            </a:r>
            <a:r>
              <a:rPr lang="de-DE" dirty="0" err="1" smtClean="0"/>
              <a:t>administrator</a:t>
            </a:r>
            <a:endParaRPr lang="de-DE" dirty="0" smtClean="0"/>
          </a:p>
          <a:p>
            <a:pPr>
              <a:lnSpc>
                <a:spcPct val="150000"/>
              </a:lnSpc>
            </a:pPr>
            <a:r>
              <a:rPr lang="de-DE" dirty="0" err="1" smtClean="0"/>
              <a:t>Perfect</a:t>
            </a:r>
            <a:r>
              <a:rPr lang="de-DE" dirty="0" smtClean="0"/>
              <a:t> team-player</a:t>
            </a:r>
          </a:p>
          <a:p>
            <a:pPr>
              <a:lnSpc>
                <a:spcPct val="150000"/>
              </a:lnSpc>
            </a:pPr>
            <a:r>
              <a:rPr lang="de-DE" dirty="0" err="1" smtClean="0"/>
              <a:t>Perfect</a:t>
            </a:r>
            <a:r>
              <a:rPr lang="de-DE" dirty="0" smtClean="0"/>
              <a:t> </a:t>
            </a:r>
            <a:r>
              <a:rPr lang="de-DE" dirty="0" err="1" smtClean="0"/>
              <a:t>boss</a:t>
            </a:r>
            <a:endParaRPr lang="de-DE" dirty="0" smtClean="0"/>
          </a:p>
          <a:p>
            <a:pPr>
              <a:lnSpc>
                <a:spcPct val="150000"/>
              </a:lnSpc>
            </a:pPr>
            <a:r>
              <a:rPr lang="de-DE" dirty="0" err="1" smtClean="0"/>
              <a:t>Perfect</a:t>
            </a:r>
            <a:r>
              <a:rPr lang="de-DE" dirty="0" smtClean="0"/>
              <a:t> </a:t>
            </a:r>
            <a:r>
              <a:rPr lang="de-DE" dirty="0" err="1" smtClean="0"/>
              <a:t>parent</a:t>
            </a:r>
            <a:endParaRPr lang="de-DE" dirty="0" smtClean="0"/>
          </a:p>
          <a:p>
            <a:pPr>
              <a:lnSpc>
                <a:spcPct val="150000"/>
              </a:lnSpc>
            </a:pPr>
            <a:r>
              <a:rPr lang="de-DE" dirty="0" err="1" smtClean="0"/>
              <a:t>Perfect</a:t>
            </a:r>
            <a:r>
              <a:rPr lang="de-DE" dirty="0" smtClean="0"/>
              <a:t> </a:t>
            </a:r>
            <a:r>
              <a:rPr lang="de-DE" dirty="0" err="1" smtClean="0"/>
              <a:t>friend</a:t>
            </a:r>
            <a:endParaRPr lang="de-DE" dirty="0" smtClean="0"/>
          </a:p>
          <a:p>
            <a:pPr>
              <a:lnSpc>
                <a:spcPct val="150000"/>
              </a:lnSpc>
            </a:pPr>
            <a:r>
              <a:rPr lang="de-DE" dirty="0" err="1" smtClean="0"/>
              <a:t>Perfect</a:t>
            </a:r>
            <a:r>
              <a:rPr lang="de-DE" dirty="0" smtClean="0"/>
              <a:t> golf-player</a:t>
            </a:r>
          </a:p>
        </p:txBody>
      </p:sp>
      <p:pic>
        <p:nvPicPr>
          <p:cNvPr id="9" name="Bild 8" descr="Work Life Bal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919" y="2101432"/>
            <a:ext cx="4231239" cy="3628371"/>
          </a:xfrm>
          <a:prstGeom prst="rect">
            <a:avLst/>
          </a:prstGeom>
        </p:spPr>
      </p:pic>
    </p:spTree>
    <p:extLst>
      <p:ext uri="{BB962C8B-B14F-4D97-AF65-F5344CB8AC3E}">
        <p14:creationId xmlns:p14="http://schemas.microsoft.com/office/powerpoint/2010/main" val="7572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blinds(horizontal)">
                                      <p:cBhvr>
                                        <p:cTn id="12" dur="500"/>
                                        <p:tgtEl>
                                          <p:spTgt spid="8">
                                            <p:bg/>
                                          </p:spTgt>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linds(horizontal)">
                                      <p:cBhvr>
                                        <p:cTn id="16" dur="500"/>
                                        <p:tgtEl>
                                          <p:spTgt spid="8">
                                            <p:txEl>
                                              <p:pRg st="0" end="0"/>
                                            </p:txEl>
                                          </p:spTgt>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linds(horizontal)">
                                      <p:cBhvr>
                                        <p:cTn id="20" dur="500"/>
                                        <p:tgtEl>
                                          <p:spTgt spid="8">
                                            <p:txEl>
                                              <p:pRg st="1" end="1"/>
                                            </p:txEl>
                                          </p:spTgt>
                                        </p:tgtEl>
                                      </p:cBhvr>
                                    </p:animEffect>
                                  </p:childTnLst>
                                </p:cTn>
                              </p:par>
                            </p:childTnLst>
                          </p:cTn>
                        </p:par>
                        <p:par>
                          <p:cTn id="21" fill="hold">
                            <p:stCondLst>
                              <p:cond delay="1500"/>
                            </p:stCondLst>
                            <p:childTnLst>
                              <p:par>
                                <p:cTn id="22" presetID="3" presetClass="entr" presetSubtype="10" fill="hold" grpId="0" nodeType="after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blinds(horizontal)">
                                      <p:cBhvr>
                                        <p:cTn id="24" dur="500"/>
                                        <p:tgtEl>
                                          <p:spTgt spid="8">
                                            <p:txEl>
                                              <p:pRg st="2" end="2"/>
                                            </p:txEl>
                                          </p:spTgt>
                                        </p:tgtEl>
                                      </p:cBhvr>
                                    </p:animEffect>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blinds(horizontal)">
                                      <p:cBhvr>
                                        <p:cTn id="28" dur="500"/>
                                        <p:tgtEl>
                                          <p:spTgt spid="8">
                                            <p:txEl>
                                              <p:pRg st="3" end="3"/>
                                            </p:txEl>
                                          </p:spTgt>
                                        </p:tgtEl>
                                      </p:cBhvr>
                                    </p:animEffect>
                                  </p:childTnLst>
                                </p:cTn>
                              </p:par>
                            </p:childTnLst>
                          </p:cTn>
                        </p:par>
                        <p:par>
                          <p:cTn id="29" fill="hold">
                            <p:stCondLst>
                              <p:cond delay="2500"/>
                            </p:stCondLst>
                            <p:childTnLst>
                              <p:par>
                                <p:cTn id="30" presetID="3" presetClass="entr" presetSubtype="10" fill="hold" grpId="0" nodeType="after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par>
                          <p:cTn id="38" fill="hold">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blinds(horizontal)">
                                      <p:cBhvr>
                                        <p:cTn id="41" dur="500"/>
                                        <p:tgtEl>
                                          <p:spTgt spid="8">
                                            <p:txEl>
                                              <p:pRg st="6" end="6"/>
                                            </p:txEl>
                                          </p:spTgt>
                                        </p:tgtEl>
                                      </p:cBhvr>
                                    </p:animEffect>
                                  </p:childTnLst>
                                </p:cTn>
                              </p:par>
                            </p:childTnLst>
                          </p:cTn>
                        </p:par>
                        <p:par>
                          <p:cTn id="42" fill="hold">
                            <p:stCondLst>
                              <p:cond delay="1000"/>
                            </p:stCondLst>
                            <p:childTnLst>
                              <p:par>
                                <p:cTn id="43" presetID="3" presetClass="entr" presetSubtype="10" fill="hold" grpId="0" nodeType="afterEffect">
                                  <p:stCondLst>
                                    <p:cond delay="0"/>
                                  </p:stCondLst>
                                  <p:childTnLst>
                                    <p:set>
                                      <p:cBhvr>
                                        <p:cTn id="44" dur="1" fill="hold">
                                          <p:stCondLst>
                                            <p:cond delay="0"/>
                                          </p:stCondLst>
                                        </p:cTn>
                                        <p:tgtEl>
                                          <p:spTgt spid="8">
                                            <p:txEl>
                                              <p:pRg st="7" end="7"/>
                                            </p:txEl>
                                          </p:spTgt>
                                        </p:tgtEl>
                                        <p:attrNameLst>
                                          <p:attrName>style.visibility</p:attrName>
                                        </p:attrNameLst>
                                      </p:cBhvr>
                                      <p:to>
                                        <p:strVal val="visible"/>
                                      </p:to>
                                    </p:set>
                                    <p:animEffect transition="in" filter="blinds(horizontal)">
                                      <p:cBhvr>
                                        <p:cTn id="45" dur="500"/>
                                        <p:tgtEl>
                                          <p:spTgt spid="8">
                                            <p:txEl>
                                              <p:pRg st="7" end="7"/>
                                            </p:txEl>
                                          </p:spTgt>
                                        </p:tgtEl>
                                      </p:cBhvr>
                                    </p:animEffect>
                                  </p:childTnLst>
                                </p:cTn>
                              </p:par>
                            </p:childTnLst>
                          </p:cTn>
                        </p:par>
                        <p:par>
                          <p:cTn id="46" fill="hold">
                            <p:stCondLst>
                              <p:cond delay="1500"/>
                            </p:stCondLst>
                            <p:childTnLst>
                              <p:par>
                                <p:cTn id="47" presetID="3" presetClass="entr" presetSubtype="10" fill="hold" grpId="0" nodeType="after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blinds(horizontal)">
                                      <p:cBhvr>
                                        <p:cTn id="49" dur="500"/>
                                        <p:tgtEl>
                                          <p:spTgt spid="8">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linds(horizont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937196"/>
            <a:ext cx="8229600" cy="990600"/>
          </a:xfrm>
        </p:spPr>
        <p:txBody>
          <a:bodyPr/>
          <a:lstStyle/>
          <a:p>
            <a:pPr algn="ctr"/>
            <a:r>
              <a:rPr lang="de-DE" b="1" dirty="0" err="1" smtClean="0"/>
              <a:t>Expectations</a:t>
            </a:r>
            <a:r>
              <a:rPr lang="de-DE" b="1" dirty="0" smtClean="0"/>
              <a:t> </a:t>
            </a:r>
            <a:r>
              <a:rPr lang="de-DE" b="1" dirty="0" err="1" smtClean="0"/>
              <a:t>of</a:t>
            </a:r>
            <a:r>
              <a:rPr lang="de-DE" b="1" dirty="0" smtClean="0"/>
              <a:t> </a:t>
            </a:r>
            <a:r>
              <a:rPr lang="de-DE" b="1" dirty="0" err="1" smtClean="0"/>
              <a:t>Residents</a:t>
            </a:r>
            <a:endParaRPr lang="de-DE" b="1" dirty="0"/>
          </a:p>
        </p:txBody>
      </p:sp>
    </p:spTree>
    <p:extLst>
      <p:ext uri="{BB962C8B-B14F-4D97-AF65-F5344CB8AC3E}">
        <p14:creationId xmlns:p14="http://schemas.microsoft.com/office/powerpoint/2010/main" val="32869992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379995" y="615242"/>
            <a:ext cx="8229600" cy="990600"/>
          </a:xfrm>
          <a:solidFill>
            <a:schemeClr val="bg1"/>
          </a:solidFill>
          <a:ln w="38100" cmpd="sng">
            <a:solidFill>
              <a:schemeClr val="tx2"/>
            </a:solidFill>
          </a:ln>
        </p:spPr>
        <p:txBody>
          <a:bodyPr/>
          <a:lstStyle/>
          <a:p>
            <a:pPr algn="ctr"/>
            <a:r>
              <a:rPr lang="de-DE" b="1" dirty="0" err="1" smtClean="0"/>
              <a:t>Expectations</a:t>
            </a:r>
            <a:r>
              <a:rPr lang="de-DE" b="1" dirty="0" smtClean="0"/>
              <a:t> </a:t>
            </a:r>
            <a:r>
              <a:rPr lang="de-DE" b="1" dirty="0" err="1" smtClean="0"/>
              <a:t>of</a:t>
            </a:r>
            <a:r>
              <a:rPr lang="de-DE" b="1" dirty="0" smtClean="0"/>
              <a:t> </a:t>
            </a:r>
            <a:r>
              <a:rPr lang="de-DE" b="1" dirty="0" err="1" smtClean="0"/>
              <a:t>residents</a:t>
            </a:r>
            <a:r>
              <a:rPr lang="de-DE" b="1" dirty="0" smtClean="0"/>
              <a:t> ???</a:t>
            </a:r>
            <a:endParaRPr lang="de-DE" b="1" dirty="0"/>
          </a:p>
        </p:txBody>
      </p:sp>
      <p:sp>
        <p:nvSpPr>
          <p:cNvPr id="6" name="Inhaltsplatzhalter 2"/>
          <p:cNvSpPr>
            <a:spLocks noGrp="1"/>
          </p:cNvSpPr>
          <p:nvPr>
            <p:ph idx="1"/>
          </p:nvPr>
        </p:nvSpPr>
        <p:spPr>
          <a:xfrm>
            <a:off x="379995" y="1811855"/>
            <a:ext cx="4154491" cy="4876800"/>
          </a:xfrm>
          <a:solidFill>
            <a:schemeClr val="accent1">
              <a:lumMod val="20000"/>
              <a:lumOff val="80000"/>
            </a:schemeClr>
          </a:solidFill>
          <a:ln>
            <a:solidFill>
              <a:srgbClr val="1F497D"/>
            </a:solidFill>
          </a:ln>
          <a:effectLst>
            <a:outerShdw blurRad="50800" dist="38100" dir="2700000" algn="tl" rotWithShape="0">
              <a:prstClr val="black">
                <a:alpha val="40000"/>
              </a:prstClr>
            </a:outerShdw>
          </a:effectLst>
        </p:spPr>
        <p:txBody>
          <a:bodyPr anchor="ctr"/>
          <a:lstStyle/>
          <a:p>
            <a:r>
              <a:rPr lang="de-DE" dirty="0" smtClean="0"/>
              <a:t>Internet </a:t>
            </a:r>
            <a:r>
              <a:rPr lang="de-DE" dirty="0" err="1" smtClean="0"/>
              <a:t>based</a:t>
            </a:r>
            <a:r>
              <a:rPr lang="de-DE" dirty="0" smtClean="0"/>
              <a:t> </a:t>
            </a:r>
            <a:r>
              <a:rPr lang="de-DE" dirty="0" err="1" smtClean="0"/>
              <a:t>survey</a:t>
            </a:r>
            <a:endParaRPr lang="de-DE" dirty="0" smtClean="0"/>
          </a:p>
          <a:p>
            <a:pPr>
              <a:lnSpc>
                <a:spcPct val="200000"/>
              </a:lnSpc>
            </a:pPr>
            <a:r>
              <a:rPr lang="de-DE" dirty="0" err="1" smtClean="0"/>
              <a:t>Successful</a:t>
            </a:r>
            <a:r>
              <a:rPr lang="de-DE" dirty="0" smtClean="0"/>
              <a:t> „Basisexamen“ 2010/2011</a:t>
            </a:r>
          </a:p>
          <a:p>
            <a:pPr>
              <a:lnSpc>
                <a:spcPct val="200000"/>
              </a:lnSpc>
            </a:pPr>
            <a:r>
              <a:rPr lang="de-DE" dirty="0" smtClean="0"/>
              <a:t>221 </a:t>
            </a:r>
            <a:r>
              <a:rPr lang="de-DE" dirty="0" err="1" smtClean="0"/>
              <a:t>residents</a:t>
            </a:r>
            <a:endParaRPr lang="de-DE" dirty="0" smtClean="0"/>
          </a:p>
          <a:p>
            <a:pPr>
              <a:lnSpc>
                <a:spcPct val="200000"/>
              </a:lnSpc>
            </a:pPr>
            <a:r>
              <a:rPr lang="de-DE" dirty="0" smtClean="0"/>
              <a:t>Response rate 41.6% (</a:t>
            </a:r>
            <a:r>
              <a:rPr lang="de-DE" dirty="0" err="1" smtClean="0"/>
              <a:t>n</a:t>
            </a:r>
            <a:r>
              <a:rPr lang="de-DE" dirty="0" smtClean="0"/>
              <a:t>= 92)</a:t>
            </a:r>
          </a:p>
        </p:txBody>
      </p:sp>
      <p:pic>
        <p:nvPicPr>
          <p:cNvPr id="2" name="Bild 1" descr="online-survey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5688" y="2371229"/>
            <a:ext cx="4175735" cy="3131801"/>
          </a:xfrm>
          <a:prstGeom prst="rect">
            <a:avLst/>
          </a:prstGeom>
        </p:spPr>
      </p:pic>
    </p:spTree>
    <p:extLst>
      <p:ext uri="{BB962C8B-B14F-4D97-AF65-F5344CB8AC3E}">
        <p14:creationId xmlns:p14="http://schemas.microsoft.com/office/powerpoint/2010/main" val="3491565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blinds(horizontal)">
                                      <p:cBhvr>
                                        <p:cTn id="10" dur="500"/>
                                        <p:tgtEl>
                                          <p:spTgt spid="6">
                                            <p:bg/>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linds(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linds(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linds(horizontal)">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linds(horizontal)">
                                      <p:cBhvr>
                                        <p:cTn id="2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larhe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Klarheit.thmx</Template>
  <TotalTime>0</TotalTime>
  <Words>1645</Words>
  <Application>Microsoft Macintosh PowerPoint</Application>
  <PresentationFormat>Bildschirmpräsentation (4:3)</PresentationFormat>
  <Paragraphs>318</Paragraphs>
  <Slides>53</Slides>
  <Notes>21</Notes>
  <HiddenSlides>18</HiddenSlides>
  <MMClips>2</MMClips>
  <ScaleCrop>false</ScaleCrop>
  <HeadingPairs>
    <vt:vector size="4" baseType="variant">
      <vt:variant>
        <vt:lpstr>Design</vt:lpstr>
      </vt:variant>
      <vt:variant>
        <vt:i4>1</vt:i4>
      </vt:variant>
      <vt:variant>
        <vt:lpstr>Folientitel</vt:lpstr>
      </vt:variant>
      <vt:variant>
        <vt:i4>53</vt:i4>
      </vt:variant>
    </vt:vector>
  </HeadingPairs>
  <TitlesOfParts>
    <vt:vector size="54" baseType="lpstr">
      <vt:lpstr>Klarheit</vt:lpstr>
      <vt:lpstr>Career development in visceral surgery - EXPECTATIONS OF RESIDENTS</vt:lpstr>
      <vt:lpstr>Today‘s Topics</vt:lpstr>
      <vt:lpstr>Career Development</vt:lpstr>
      <vt:lpstr>Defining Career Development</vt:lpstr>
      <vt:lpstr>Defining Career Development</vt:lpstr>
      <vt:lpstr>Career Development in Surgery?</vt:lpstr>
      <vt:lpstr>The Modern Surgeon?</vt:lpstr>
      <vt:lpstr>Expectations of Residents</vt:lpstr>
      <vt:lpstr>Expectations of residents ???</vt:lpstr>
      <vt:lpstr>Long Term Career Goal</vt:lpstr>
      <vt:lpstr>Specialties</vt:lpstr>
      <vt:lpstr>Long Term Goals</vt:lpstr>
      <vt:lpstr>Job Opportunities</vt:lpstr>
      <vt:lpstr>Job Opportunities Switzerland 2011</vt:lpstr>
      <vt:lpstr>Postgraduate Training</vt:lpstr>
      <vt:lpstr>Short Term Goals</vt:lpstr>
      <vt:lpstr>Are you being trained adequately? </vt:lpstr>
      <vt:lpstr>Do we need to reform our curriculum?</vt:lpstr>
      <vt:lpstr>How?</vt:lpstr>
      <vt:lpstr>More Structured?</vt:lpstr>
      <vt:lpstr>More Structured – Why?</vt:lpstr>
      <vt:lpstr>More Structured – Why?</vt:lpstr>
      <vt:lpstr>More Structured – How?</vt:lpstr>
      <vt:lpstr>Earlier Specialization?</vt:lpstr>
      <vt:lpstr>Benefits of early differentiation? </vt:lpstr>
      <vt:lpstr>Benefits of early differentiation</vt:lpstr>
      <vt:lpstr>Downsides of Early Differentiation?</vt:lpstr>
      <vt:lpstr>More?</vt:lpstr>
      <vt:lpstr>Fellowships in Switzerland?</vt:lpstr>
      <vt:lpstr>Current Trends in Subspecialties</vt:lpstr>
      <vt:lpstr>Other advantages? </vt:lpstr>
      <vt:lpstr>Gender Demographics in Medicine  (1986 – 2011)</vt:lpstr>
      <vt:lpstr>Gender Demographics: Board Exam</vt:lpstr>
      <vt:lpstr>Does specialization help combine family and work? </vt:lpstr>
      <vt:lpstr>Career Development in Visceral Surgery Expectations of Residents</vt:lpstr>
      <vt:lpstr>Expectations of Residents</vt:lpstr>
      <vt:lpstr>Expectations of residents ???</vt:lpstr>
      <vt:lpstr>Defining Career Development</vt:lpstr>
      <vt:lpstr>Work Abroad?</vt:lpstr>
      <vt:lpstr>Why Work Abroad?</vt:lpstr>
      <vt:lpstr>Subspecialties</vt:lpstr>
      <vt:lpstr>Over-Specialization vs. Countries Needs</vt:lpstr>
      <vt:lpstr>PowerPoint-Präsentation</vt:lpstr>
      <vt:lpstr>PowerPoint-Präsentation</vt:lpstr>
      <vt:lpstr>How?</vt:lpstr>
      <vt:lpstr>Job Opportunities Switzerland 2011</vt:lpstr>
      <vt:lpstr>Job Opportunites Switzerland 2011</vt:lpstr>
      <vt:lpstr>Job Opportunites Switzerland 2011</vt:lpstr>
      <vt:lpstr>Women In Surgery</vt:lpstr>
      <vt:lpstr>Career Development Plan</vt:lpstr>
      <vt:lpstr>Career Development in Surgery?</vt:lpstr>
      <vt:lpstr>Residency Job Opportunities in Switzerland</vt:lpstr>
      <vt:lpstr>Job Opportunities Switzerland 2011</vt:lpstr>
    </vt:vector>
  </TitlesOfParts>
  <Company>UniversitätsSpital Zürich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Expectations of residents</dc:title>
  <dc:creator>Oliver Fisher</dc:creator>
  <cp:lastModifiedBy>Oliver Fisher</cp:lastModifiedBy>
  <cp:revision>553</cp:revision>
  <dcterms:created xsi:type="dcterms:W3CDTF">2012-06-09T16:24:17Z</dcterms:created>
  <dcterms:modified xsi:type="dcterms:W3CDTF">2012-06-18T21:56:17Z</dcterms:modified>
</cp:coreProperties>
</file>